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32"/>
  </p:notesMasterIdLst>
  <p:sldIdLst>
    <p:sldId id="258" r:id="rId5"/>
    <p:sldId id="260" r:id="rId6"/>
    <p:sldId id="263" r:id="rId7"/>
    <p:sldId id="285" r:id="rId8"/>
    <p:sldId id="290" r:id="rId9"/>
    <p:sldId id="265" r:id="rId10"/>
    <p:sldId id="267" r:id="rId11"/>
    <p:sldId id="283" r:id="rId12"/>
    <p:sldId id="286" r:id="rId13"/>
    <p:sldId id="268" r:id="rId14"/>
    <p:sldId id="269" r:id="rId15"/>
    <p:sldId id="284" r:id="rId16"/>
    <p:sldId id="287" r:id="rId17"/>
    <p:sldId id="274" r:id="rId18"/>
    <p:sldId id="270" r:id="rId19"/>
    <p:sldId id="271" r:id="rId20"/>
    <p:sldId id="272" r:id="rId21"/>
    <p:sldId id="275" r:id="rId22"/>
    <p:sldId id="273" r:id="rId23"/>
    <p:sldId id="282" r:id="rId24"/>
    <p:sldId id="289" r:id="rId25"/>
    <p:sldId id="276" r:id="rId26"/>
    <p:sldId id="294" r:id="rId27"/>
    <p:sldId id="279" r:id="rId28"/>
    <p:sldId id="262" r:id="rId29"/>
    <p:sldId id="288" r:id="rId30"/>
    <p:sldId id="292"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6E9A2C-D160-B29A-06AE-04BDCE0383BB}" name="Katherine Carr" initials="KC" userId="S::kcarr@ouac.on.ca::ed1e2a51-8baf-4c66-aa5b-39e855120edb" providerId="AD"/>
  <p188:author id="{8EFBD19F-993E-B552-2A7B-1B174C03592F}" name="Kim Logan" initials="KL" userId="S::kim@ouac.on.ca::0a1cbd59-91c3-4b01-9157-3f5822d722a9" providerId="AD"/>
  <p188:author id="{C590C0E2-0FD9-C53F-F00C-29D18DB272A2}" name="Lois Ferguson" initials="LF" userId="S::lois@ouac.on.ca::b115b8de-1414-4a10-922b-19a58c86a17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is Ferguson" initials="LF" lastIdx="20" clrIdx="0">
    <p:extLst>
      <p:ext uri="{19B8F6BF-5375-455C-9EA6-DF929625EA0E}">
        <p15:presenceInfo xmlns:p15="http://schemas.microsoft.com/office/powerpoint/2012/main" userId="S::lois@ouac.on.ca::b115b8de-1414-4a10-922b-19a58c86a17a" providerId="AD"/>
      </p:ext>
    </p:extLst>
  </p:cmAuthor>
  <p:cmAuthor id="2" name="Catherine Brunskill" initials="CB" lastIdx="40" clrIdx="1">
    <p:extLst>
      <p:ext uri="{19B8F6BF-5375-455C-9EA6-DF929625EA0E}">
        <p15:presenceInfo xmlns:p15="http://schemas.microsoft.com/office/powerpoint/2012/main" userId="S::cbrunskill@ouac.on.ca::9f18a15e-be75-4fc7-98cf-3424378d35ba" providerId="AD"/>
      </p:ext>
    </p:extLst>
  </p:cmAuthor>
  <p:cmAuthor id="3" name="Katherine Carr" initials="KC" lastIdx="11" clrIdx="2">
    <p:extLst>
      <p:ext uri="{19B8F6BF-5375-455C-9EA6-DF929625EA0E}">
        <p15:presenceInfo xmlns:p15="http://schemas.microsoft.com/office/powerpoint/2012/main" userId="S::kcarr@ouac.on.ca::ed1e2a51-8baf-4c66-aa5b-39e855120edb" providerId="AD"/>
      </p:ext>
    </p:extLst>
  </p:cmAuthor>
  <p:cmAuthor id="4" name="Kim Logan" initials="KL" lastIdx="4" clrIdx="3">
    <p:extLst>
      <p:ext uri="{19B8F6BF-5375-455C-9EA6-DF929625EA0E}">
        <p15:presenceInfo xmlns:p15="http://schemas.microsoft.com/office/powerpoint/2012/main" userId="S::kim@ouac.on.ca::0a1cbd59-91c3-4b01-9157-3f5822d722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F0621"/>
    <a:srgbClr val="B14F46"/>
    <a:srgbClr val="782C2C"/>
    <a:srgbClr val="DCE6EB"/>
    <a:srgbClr val="F0BF5B"/>
    <a:srgbClr val="51608C"/>
    <a:srgbClr val="4C7E8C"/>
    <a:srgbClr val="651A35"/>
    <a:srgbClr val="F5F5F5"/>
    <a:srgbClr val="F5D8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8258D4-54DB-63AD-E4E4-8EEFE1BCA07D}" v="2" dt="2025-10-15T12:02:36.588"/>
    <p1510:client id="{78E6FA28-1783-227F-CCD8-7A660A482FA2}" v="1" dt="2025-10-15T17:30:45.215"/>
    <p1510:client id="{7D7C5621-11AA-9FFD-3DB5-BFA24BCC7F97}" v="7" dt="2025-10-14T18:48:50.941"/>
    <p1510:client id="{F37A5485-DF84-419E-A8C5-05B4490DD582}" v="17" dt="2025-10-15T17:40:35.764"/>
    <p1510:client id="{F73D558A-6217-B056-A000-EB886E333F18}" v="3" dt="2025-10-15T12:12:24.945"/>
    <p1510:client id="{FF513D61-9CB6-2852-2792-AC1BC1F04DE9}" v="17" dt="2025-10-14T19:57:21.6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72867" autoAdjust="0"/>
  </p:normalViewPr>
  <p:slideViewPr>
    <p:cSldViewPr>
      <p:cViewPr varScale="1">
        <p:scale>
          <a:sx n="46" d="100"/>
          <a:sy n="46" d="100"/>
        </p:scale>
        <p:origin x="1856" y="3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4642088-6A01-4823-8E81-AD6154188E11}" type="datetimeFigureOut">
              <a:rPr lang="en-CA" smtClean="0"/>
              <a:t>2025-10-15</a:t>
            </a:fld>
            <a:endParaRPr lang="en-CA"/>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15CD655-DA62-4719-97B5-8E7231E6CAB1}" type="slidenum">
              <a:rPr lang="en-CA" smtClean="0"/>
              <a:t>‹#›</a:t>
            </a:fld>
            <a:endParaRPr lang="en-CA"/>
          </a:p>
        </p:txBody>
      </p:sp>
    </p:spTree>
    <p:extLst>
      <p:ext uri="{BB962C8B-B14F-4D97-AF65-F5344CB8AC3E}">
        <p14:creationId xmlns:p14="http://schemas.microsoft.com/office/powerpoint/2010/main" val="2201518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In the Education section, under “Tell Us More”, you will be asked if you will receive your Ontario Secondary School Diploma by the end of the current school year. When you respond “Yes”, you will be prompted to add your OEN.</a:t>
            </a:r>
          </a:p>
        </p:txBody>
      </p:sp>
      <p:sp>
        <p:nvSpPr>
          <p:cNvPr id="4" name="Slide Number Placeholder 3"/>
          <p:cNvSpPr>
            <a:spLocks noGrp="1"/>
          </p:cNvSpPr>
          <p:nvPr>
            <p:ph type="sldNum" sz="quarter" idx="10"/>
          </p:nvPr>
        </p:nvSpPr>
        <p:spPr/>
        <p:txBody>
          <a:bodyPr/>
          <a:lstStyle/>
          <a:p>
            <a:fld id="{2ECE0098-B999-43B4-B7FB-3854E872FE01}" type="slidenum">
              <a:rPr lang="en-US" smtClean="0"/>
              <a:pPr/>
              <a:t>2</a:t>
            </a:fld>
            <a:endParaRPr lang="en-US"/>
          </a:p>
        </p:txBody>
      </p:sp>
    </p:spTree>
    <p:extLst>
      <p:ext uri="{BB962C8B-B14F-4D97-AF65-F5344CB8AC3E}">
        <p14:creationId xmlns:p14="http://schemas.microsoft.com/office/powerpoint/2010/main" val="933862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baseline="0" dirty="0"/>
              <a:t>The My Personal Details section has 4 sub-sections: The Basics, Citizenship and Language, Applicant Diversity Census and Contact Details.</a:t>
            </a:r>
            <a:br>
              <a:rPr lang="en-CA" baseline="0" dirty="0"/>
            </a:br>
            <a:br>
              <a:rPr lang="en-CA" baseline="0" dirty="0"/>
            </a:br>
            <a:r>
              <a:rPr lang="en-CA" baseline="0" dirty="0"/>
              <a:t>It is important that you provide all legal given names on The Basics page of My Personal Details. You should </a:t>
            </a:r>
            <a:r>
              <a:rPr lang="en-CA" b="1" baseline="0" dirty="0"/>
              <a:t>not </a:t>
            </a:r>
            <a:r>
              <a:rPr lang="en-CA" b="0" baseline="0" dirty="0"/>
              <a:t>use n</a:t>
            </a:r>
            <a:r>
              <a:rPr lang="en-CA" baseline="0" dirty="0"/>
              <a:t>icknames, abbreviations or initials.</a:t>
            </a:r>
          </a:p>
          <a:p>
            <a:pPr defTabSz="966612">
              <a:defRPr/>
            </a:pPr>
            <a:endParaRPr lang="en-CA" baseline="0" dirty="0"/>
          </a:p>
          <a:p>
            <a:pPr defTabSz="966612">
              <a:defRPr/>
            </a:pPr>
            <a:r>
              <a:rPr lang="en-CA" baseline="0" dirty="0"/>
              <a:t>You must enter your email address accurately, as the OUAC and the universities will correspond with you via email during the application process. </a:t>
            </a:r>
            <a:r>
              <a:rPr lang="en-US" baseline="0" dirty="0"/>
              <a:t>We highly recommend you do not use school- or employer-issued email addresses.</a:t>
            </a:r>
            <a:br>
              <a:rPr lang="en-US" baseline="0" dirty="0"/>
            </a:br>
            <a:br>
              <a:rPr lang="en-US" baseline="0" dirty="0"/>
            </a:br>
            <a:r>
              <a:rPr lang="en-CA" sz="1300" baseline="0" dirty="0"/>
              <a:t>When you </a:t>
            </a:r>
            <a:r>
              <a:rPr lang="en-CA" sz="1300" dirty="0"/>
              <a:t>create your OUAC account, you will receive an email asking you to click a link to verify your email address. You are not able to submit your application until you verify your email address. If you lose the email, you can re-send it to yourself through Contact Details.</a:t>
            </a:r>
            <a:endParaRPr lang="en-CA" dirty="0"/>
          </a:p>
        </p:txBody>
      </p:sp>
      <p:sp>
        <p:nvSpPr>
          <p:cNvPr id="4" name="Slide Number Placeholder 3"/>
          <p:cNvSpPr>
            <a:spLocks noGrp="1"/>
          </p:cNvSpPr>
          <p:nvPr>
            <p:ph type="sldNum" sz="quarter" idx="10"/>
          </p:nvPr>
        </p:nvSpPr>
        <p:spPr/>
        <p:txBody>
          <a:bodyPr/>
          <a:lstStyle/>
          <a:p>
            <a:fld id="{F15CD655-DA62-4719-97B5-8E7231E6CAB1}" type="slidenum">
              <a:rPr lang="en-CA" smtClean="0"/>
              <a:t>11</a:t>
            </a:fld>
            <a:endParaRPr lang="en-CA"/>
          </a:p>
        </p:txBody>
      </p:sp>
    </p:spTree>
    <p:extLst>
      <p:ext uri="{BB962C8B-B14F-4D97-AF65-F5344CB8AC3E}">
        <p14:creationId xmlns:p14="http://schemas.microsoft.com/office/powerpoint/2010/main" val="2048800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CA" sz="1200" b="0" kern="0" dirty="0">
                <a:solidFill>
                  <a:srgbClr val="000000"/>
                </a:solidFill>
                <a:effectLst/>
                <a:latin typeface="+mn-lt"/>
                <a:ea typeface="Times New Roman" panose="02020603050405020304" pitchFamily="18" charset="0"/>
                <a:cs typeface="Times New Roman" panose="02020603050405020304" pitchFamily="18" charset="0"/>
              </a:rPr>
              <a:t>Institutions may include: </a:t>
            </a:r>
            <a:r>
              <a:rPr lang="en-US" sz="1200" b="0" kern="0" dirty="0">
                <a:solidFill>
                  <a:srgbClr val="000000"/>
                </a:solidFill>
                <a:effectLst/>
                <a:latin typeface="+mn-lt"/>
                <a:ea typeface="Times New Roman" panose="02020603050405020304" pitchFamily="18" charset="0"/>
                <a:cs typeface="Times New Roman" panose="02020603050405020304" pitchFamily="18" charset="0"/>
              </a:rPr>
              <a:t>Regular </a:t>
            </a:r>
            <a:r>
              <a:rPr lang="en-US" sz="1200" b="0" kern="0">
                <a:solidFill>
                  <a:srgbClr val="000000"/>
                </a:solidFill>
                <a:effectLst/>
                <a:latin typeface="+mn-lt"/>
                <a:ea typeface="Times New Roman" panose="02020603050405020304" pitchFamily="18" charset="0"/>
                <a:cs typeface="Times New Roman" panose="02020603050405020304" pitchFamily="18" charset="0"/>
              </a:rPr>
              <a:t>day schools, private schools, night schools, summer schools </a:t>
            </a:r>
            <a:r>
              <a:rPr lang="en-US" sz="1200" b="0" kern="0" dirty="0">
                <a:solidFill>
                  <a:srgbClr val="000000"/>
                </a:solidFill>
                <a:effectLst/>
                <a:latin typeface="+mn-lt"/>
                <a:ea typeface="Times New Roman" panose="02020603050405020304" pitchFamily="18" charset="0"/>
                <a:cs typeface="Times New Roman" panose="02020603050405020304" pitchFamily="18" charset="0"/>
              </a:rPr>
              <a:t>and </a:t>
            </a:r>
            <a:r>
              <a:rPr lang="en-US" sz="1200" b="0" kern="0">
                <a:solidFill>
                  <a:srgbClr val="000000"/>
                </a:solidFill>
                <a:effectLst/>
                <a:latin typeface="+mn-lt"/>
                <a:ea typeface="Times New Roman" panose="02020603050405020304" pitchFamily="18" charset="0"/>
                <a:cs typeface="Times New Roman" panose="02020603050405020304" pitchFamily="18" charset="0"/>
              </a:rPr>
              <a:t>virtual schools.</a:t>
            </a:r>
            <a:br>
              <a:rPr lang="en-CA" sz="1200" b="0" kern="0" dirty="0">
                <a:solidFill>
                  <a:srgbClr val="000000"/>
                </a:solidFill>
                <a:effectLst/>
                <a:latin typeface="+mn-lt"/>
                <a:ea typeface="Times New Roman" panose="02020603050405020304" pitchFamily="18" charset="0"/>
                <a:cs typeface="Times New Roman" panose="02020603050405020304" pitchFamily="18" charset="0"/>
              </a:rPr>
            </a:br>
            <a:br>
              <a:rPr lang="en-CA" sz="1200" b="0" kern="0" dirty="0">
                <a:solidFill>
                  <a:srgbClr val="000000"/>
                </a:solidFill>
                <a:effectLst/>
                <a:latin typeface="+mn-lt"/>
                <a:ea typeface="Times New Roman" panose="02020603050405020304" pitchFamily="18" charset="0"/>
                <a:cs typeface="Times New Roman" panose="02020603050405020304" pitchFamily="18" charset="0"/>
              </a:rPr>
            </a:br>
            <a:r>
              <a:rPr lang="en-CA" sz="1200" b="0" kern="0" dirty="0">
                <a:solidFill>
                  <a:srgbClr val="000000"/>
                </a:solidFill>
                <a:effectLst/>
                <a:latin typeface="+mn-lt"/>
                <a:ea typeface="Times New Roman" panose="02020603050405020304" pitchFamily="18" charset="0"/>
                <a:cs typeface="Times New Roman" panose="02020603050405020304" pitchFamily="18" charset="0"/>
              </a:rPr>
              <a:t>You do not need to include institutions where your home school registered you for courses (e.g., board virtual school, dual credit, Specialist High Skills Major, e-learning through a consortium).</a:t>
            </a:r>
            <a:endParaRPr lang="en-CA" sz="1200" b="0" kern="100" dirty="0">
              <a:effectLst/>
              <a:latin typeface="+mn-lt"/>
              <a:ea typeface="Calibri" panose="020F0502020204030204" pitchFamily="34" charset="0"/>
              <a:cs typeface="Times New Roman" panose="02020603050405020304" pitchFamily="18" charset="0"/>
            </a:endParaRPr>
          </a:p>
          <a:p>
            <a:pPr defTabSz="966612">
              <a:defRPr/>
            </a:pPr>
            <a:endParaRPr lang="en-CA" dirty="0"/>
          </a:p>
          <a:p>
            <a:pPr defTabSz="966612">
              <a:defRPr/>
            </a:pPr>
            <a:r>
              <a:rPr lang="en-US" dirty="0"/>
              <a:t>You must add the month and year for when you expect to finish Grade 12 in the “To Date” field for your home school. </a:t>
            </a:r>
            <a:endParaRPr lang="en-CA" dirty="0"/>
          </a:p>
        </p:txBody>
      </p:sp>
      <p:sp>
        <p:nvSpPr>
          <p:cNvPr id="4" name="Slide Number Placeholder 3"/>
          <p:cNvSpPr>
            <a:spLocks noGrp="1"/>
          </p:cNvSpPr>
          <p:nvPr>
            <p:ph type="sldNum" sz="quarter" idx="10"/>
          </p:nvPr>
        </p:nvSpPr>
        <p:spPr/>
        <p:txBody>
          <a:bodyPr/>
          <a:lstStyle/>
          <a:p>
            <a:fld id="{F15CD655-DA62-4719-97B5-8E7231E6CAB1}" type="slidenum">
              <a:rPr lang="en-CA" smtClean="0"/>
              <a:t>12</a:t>
            </a:fld>
            <a:endParaRPr lang="en-CA"/>
          </a:p>
        </p:txBody>
      </p:sp>
    </p:spTree>
    <p:extLst>
      <p:ext uri="{BB962C8B-B14F-4D97-AF65-F5344CB8AC3E}">
        <p14:creationId xmlns:p14="http://schemas.microsoft.com/office/powerpoint/2010/main" val="938292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CA" sz="1200" b="0" kern="0" dirty="0">
                <a:solidFill>
                  <a:srgbClr val="000000"/>
                </a:solidFill>
                <a:effectLst/>
                <a:latin typeface="+mn-lt"/>
                <a:ea typeface="Times New Roman" panose="02020603050405020304" pitchFamily="18" charset="0"/>
                <a:cs typeface="Times New Roman" panose="02020603050405020304" pitchFamily="18" charset="0"/>
              </a:rPr>
              <a:t>Institutions may include: </a:t>
            </a:r>
            <a:r>
              <a:rPr lang="en-US" sz="1200" b="0" kern="0" dirty="0">
                <a:solidFill>
                  <a:srgbClr val="000000"/>
                </a:solidFill>
                <a:effectLst/>
                <a:latin typeface="+mn-lt"/>
                <a:ea typeface="Times New Roman" panose="02020603050405020304" pitchFamily="18" charset="0"/>
                <a:cs typeface="Times New Roman" panose="02020603050405020304" pitchFamily="18" charset="0"/>
              </a:rPr>
              <a:t>Regular day schools, private schools, night schools, summer schools and virtual schools.</a:t>
            </a:r>
            <a:br>
              <a:rPr lang="en-CA" sz="1200" b="0" kern="0" dirty="0">
                <a:solidFill>
                  <a:srgbClr val="000000"/>
                </a:solidFill>
                <a:effectLst/>
                <a:latin typeface="+mn-lt"/>
                <a:ea typeface="Times New Roman" panose="02020603050405020304" pitchFamily="18" charset="0"/>
                <a:cs typeface="Times New Roman" panose="02020603050405020304" pitchFamily="18" charset="0"/>
              </a:rPr>
            </a:br>
            <a:br>
              <a:rPr lang="en-CA" sz="1200" b="0" kern="0" dirty="0">
                <a:solidFill>
                  <a:srgbClr val="000000"/>
                </a:solidFill>
                <a:effectLst/>
                <a:latin typeface="+mn-lt"/>
                <a:ea typeface="Times New Roman" panose="02020603050405020304" pitchFamily="18" charset="0"/>
                <a:cs typeface="Times New Roman" panose="02020603050405020304" pitchFamily="18" charset="0"/>
              </a:rPr>
            </a:br>
            <a:r>
              <a:rPr lang="en-CA" sz="1200" b="0" kern="0" dirty="0">
                <a:solidFill>
                  <a:srgbClr val="000000"/>
                </a:solidFill>
                <a:effectLst/>
                <a:latin typeface="+mn-lt"/>
                <a:ea typeface="Times New Roman" panose="02020603050405020304" pitchFamily="18" charset="0"/>
                <a:cs typeface="Times New Roman" panose="02020603050405020304" pitchFamily="18" charset="0"/>
              </a:rPr>
              <a:t>You do not need to include institutions where your home school registered you for courses (e.g., board virtual school, dual credit, Specialist High Skills Major, e-learning through a consortium).</a:t>
            </a:r>
            <a:endParaRPr lang="en-CA" sz="1200" b="0" kern="100" dirty="0">
              <a:effectLst/>
              <a:latin typeface="+mn-lt"/>
              <a:ea typeface="Calibri" panose="020F0502020204030204" pitchFamily="34" charset="0"/>
              <a:cs typeface="Times New Roman" panose="02020603050405020304" pitchFamily="18" charset="0"/>
            </a:endParaRPr>
          </a:p>
          <a:p>
            <a:pPr defTabSz="966612">
              <a:defRPr/>
            </a:pPr>
            <a:endParaRPr lang="en-CA" dirty="0"/>
          </a:p>
          <a:p>
            <a:pPr defTabSz="966612">
              <a:defRPr/>
            </a:pPr>
            <a:r>
              <a:rPr lang="en-US" dirty="0"/>
              <a:t>You must add the month and year for when you expect to finish Grade 12 in the “To Date” field for your home school. </a:t>
            </a:r>
            <a:endParaRPr lang="en-CA" dirty="0"/>
          </a:p>
        </p:txBody>
      </p:sp>
      <p:sp>
        <p:nvSpPr>
          <p:cNvPr id="4" name="Slide Number Placeholder 3"/>
          <p:cNvSpPr>
            <a:spLocks noGrp="1"/>
          </p:cNvSpPr>
          <p:nvPr>
            <p:ph type="sldNum" sz="quarter" idx="10"/>
          </p:nvPr>
        </p:nvSpPr>
        <p:spPr/>
        <p:txBody>
          <a:bodyPr/>
          <a:lstStyle/>
          <a:p>
            <a:fld id="{F15CD655-DA62-4719-97B5-8E7231E6CAB1}" type="slidenum">
              <a:rPr lang="en-CA" smtClean="0"/>
              <a:t>13</a:t>
            </a:fld>
            <a:endParaRPr lang="en-CA"/>
          </a:p>
        </p:txBody>
      </p:sp>
    </p:spTree>
    <p:extLst>
      <p:ext uri="{BB962C8B-B14F-4D97-AF65-F5344CB8AC3E}">
        <p14:creationId xmlns:p14="http://schemas.microsoft.com/office/powerpoint/2010/main" val="3661192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After you add your institutions, you can tell us more details about your educational background.</a:t>
            </a:r>
          </a:p>
          <a:p>
            <a:pPr defTabSz="966612">
              <a:defRPr/>
            </a:pPr>
            <a:endParaRPr lang="en-US" sz="1300" dirty="0"/>
          </a:p>
          <a:p>
            <a:pPr defTabSz="966612">
              <a:defRPr/>
            </a:pPr>
            <a:r>
              <a:rPr lang="en-US" sz="1300" dirty="0"/>
              <a:t>You can find your OEN on your report card. Your high school guidance counsellor will also have it on record.</a:t>
            </a:r>
          </a:p>
        </p:txBody>
      </p:sp>
      <p:sp>
        <p:nvSpPr>
          <p:cNvPr id="4" name="Slide Number Placeholder 3"/>
          <p:cNvSpPr>
            <a:spLocks noGrp="1"/>
          </p:cNvSpPr>
          <p:nvPr>
            <p:ph type="sldNum" sz="quarter" idx="10"/>
          </p:nvPr>
        </p:nvSpPr>
        <p:spPr/>
        <p:txBody>
          <a:bodyPr/>
          <a:lstStyle/>
          <a:p>
            <a:fld id="{F15CD655-DA62-4719-97B5-8E7231E6CAB1}" type="slidenum">
              <a:rPr lang="en-CA" smtClean="0"/>
              <a:t>14</a:t>
            </a:fld>
            <a:endParaRPr lang="en-CA"/>
          </a:p>
        </p:txBody>
      </p:sp>
    </p:spTree>
    <p:extLst>
      <p:ext uri="{BB962C8B-B14F-4D97-AF65-F5344CB8AC3E}">
        <p14:creationId xmlns:p14="http://schemas.microsoft.com/office/powerpoint/2010/main" val="3608340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dirty="0"/>
              <a:t>If you know the program codes of the programs you would like to apply to, you can add the program codes one at a time using the “By Program Code”</a:t>
            </a:r>
            <a:r>
              <a:rPr lang="en-US" sz="1300" b="1" dirty="0"/>
              <a:t> </a:t>
            </a:r>
            <a:r>
              <a:rPr lang="en-US" sz="1300" b="0" dirty="0"/>
              <a:t>search</a:t>
            </a:r>
            <a:r>
              <a:rPr lang="en-US" sz="1300" b="1" dirty="0"/>
              <a:t> </a:t>
            </a:r>
            <a:r>
              <a:rPr lang="en-US" sz="1300" dirty="0"/>
              <a:t>option.</a:t>
            </a:r>
          </a:p>
        </p:txBody>
      </p:sp>
      <p:sp>
        <p:nvSpPr>
          <p:cNvPr id="4" name="Slide Number Placeholder 3"/>
          <p:cNvSpPr>
            <a:spLocks noGrp="1"/>
          </p:cNvSpPr>
          <p:nvPr>
            <p:ph type="sldNum" sz="quarter" idx="10"/>
          </p:nvPr>
        </p:nvSpPr>
        <p:spPr/>
        <p:txBody>
          <a:bodyPr/>
          <a:lstStyle/>
          <a:p>
            <a:fld id="{F15CD655-DA62-4719-97B5-8E7231E6CAB1}" type="slidenum">
              <a:rPr lang="en-CA" smtClean="0"/>
              <a:t>15</a:t>
            </a:fld>
            <a:endParaRPr lang="en-CA"/>
          </a:p>
        </p:txBody>
      </p:sp>
    </p:spTree>
    <p:extLst>
      <p:ext uri="{BB962C8B-B14F-4D97-AF65-F5344CB8AC3E}">
        <p14:creationId xmlns:p14="http://schemas.microsoft.com/office/powerpoint/2010/main" val="1856007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dirty="0"/>
              <a:t>Near the top of this page, you can view and confirm the admission requirements for the selected program.</a:t>
            </a:r>
          </a:p>
          <a:p>
            <a:pPr eaLnBrk="1" hangingPunct="1"/>
            <a:endParaRPr lang="en-US" sz="1300" dirty="0"/>
          </a:p>
          <a:p>
            <a:pPr defTabSz="924855">
              <a:defRPr/>
            </a:pPr>
            <a:r>
              <a:rPr lang="en-US" sz="1300" dirty="0"/>
              <a:t>You may apply to as many Ontario universities and programs as you wish; however, you are limited to a maximum of 3 program choices at any 1 university (including the university’s affiliates). Some universities may further limit the number of programs you may apply to.</a:t>
            </a:r>
          </a:p>
        </p:txBody>
      </p:sp>
      <p:sp>
        <p:nvSpPr>
          <p:cNvPr id="4" name="Slide Number Placeholder 3"/>
          <p:cNvSpPr>
            <a:spLocks noGrp="1"/>
          </p:cNvSpPr>
          <p:nvPr>
            <p:ph type="sldNum" sz="quarter" idx="10"/>
          </p:nvPr>
        </p:nvSpPr>
        <p:spPr/>
        <p:txBody>
          <a:bodyPr/>
          <a:lstStyle/>
          <a:p>
            <a:fld id="{F15CD655-DA62-4719-97B5-8E7231E6CAB1}" type="slidenum">
              <a:rPr lang="en-CA" smtClean="0"/>
              <a:t>16</a:t>
            </a:fld>
            <a:endParaRPr lang="en-CA"/>
          </a:p>
        </p:txBody>
      </p:sp>
    </p:spTree>
    <p:extLst>
      <p:ext uri="{BB962C8B-B14F-4D97-AF65-F5344CB8AC3E}">
        <p14:creationId xmlns:p14="http://schemas.microsoft.com/office/powerpoint/2010/main" val="2503761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Number or drag and drop your program choices in order of preference. Numbering does not affect scholarship or admission consideration </a:t>
            </a:r>
            <a:r>
              <a:rPr lang="en-US" b="1" dirty="0"/>
              <a:t>unless</a:t>
            </a:r>
            <a:r>
              <a:rPr lang="en-US" dirty="0"/>
              <a:t> a university specifically states this in its information. By default, program choices initially appear in the order that you selected them.</a:t>
            </a:r>
          </a:p>
          <a:p>
            <a:pPr eaLnBrk="1" hangingPunct="1">
              <a:defRPr/>
            </a:pPr>
            <a:endParaRPr lang="en-US" dirty="0"/>
          </a:p>
        </p:txBody>
      </p:sp>
      <p:sp>
        <p:nvSpPr>
          <p:cNvPr id="4" name="Slide Number Placeholder 3"/>
          <p:cNvSpPr>
            <a:spLocks noGrp="1"/>
          </p:cNvSpPr>
          <p:nvPr>
            <p:ph type="sldNum" sz="quarter" idx="10"/>
          </p:nvPr>
        </p:nvSpPr>
        <p:spPr/>
        <p:txBody>
          <a:bodyPr/>
          <a:lstStyle/>
          <a:p>
            <a:fld id="{F15CD655-DA62-4719-97B5-8E7231E6CAB1}" type="slidenum">
              <a:rPr lang="en-CA" smtClean="0"/>
              <a:t>17</a:t>
            </a:fld>
            <a:endParaRPr lang="en-CA"/>
          </a:p>
        </p:txBody>
      </p:sp>
    </p:spTree>
    <p:extLst>
      <p:ext uri="{BB962C8B-B14F-4D97-AF65-F5344CB8AC3E}">
        <p14:creationId xmlns:p14="http://schemas.microsoft.com/office/powerpoint/2010/main" val="3476339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Aft>
                <a:spcPts val="600"/>
              </a:spcAft>
            </a:pPr>
            <a:r>
              <a:rPr lang="en-CA" sz="1800" dirty="0">
                <a:solidFill>
                  <a:srgbClr val="3A3A3A"/>
                </a:solidFill>
                <a:effectLst/>
                <a:latin typeface="Roboto" panose="02000000000000000000" pitchFamily="2" charset="0"/>
                <a:ea typeface="Times New Roman" panose="02020603050405020304" pitchFamily="18" charset="0"/>
              </a:rPr>
              <a:t>Your high school provides your academic information, including grades, to the OUAC.</a:t>
            </a:r>
          </a:p>
          <a:p>
            <a:pPr fontAlgn="base">
              <a:spcAft>
                <a:spcPts val="600"/>
              </a:spcAft>
            </a:pPr>
            <a:endParaRPr lang="en-CA" sz="1800" dirty="0">
              <a:effectLst/>
              <a:latin typeface="Times New Roman" panose="02020603050405020304" pitchFamily="18" charset="0"/>
              <a:ea typeface="Times New Roman" panose="02020603050405020304" pitchFamily="18" charset="0"/>
            </a:endParaRPr>
          </a:p>
          <a:p>
            <a:pPr fontAlgn="base">
              <a:spcAft>
                <a:spcPts val="600"/>
              </a:spcAft>
            </a:pPr>
            <a:r>
              <a:rPr lang="en-CA" sz="1800" dirty="0">
                <a:solidFill>
                  <a:srgbClr val="3A3A3A"/>
                </a:solidFill>
                <a:effectLst/>
                <a:latin typeface="Roboto" panose="02000000000000000000" pitchFamily="2" charset="0"/>
                <a:ea typeface="Times New Roman" panose="02020603050405020304" pitchFamily="18" charset="0"/>
              </a:rPr>
              <a:t>Any grades on file for you will be auto-matched </a:t>
            </a:r>
            <a:r>
              <a:rPr lang="en-CA" sz="1800" b="0" dirty="0">
                <a:solidFill>
                  <a:srgbClr val="3A3A3A"/>
                </a:solidFill>
                <a:effectLst/>
                <a:latin typeface="Roboto" panose="02000000000000000000" pitchFamily="2" charset="0"/>
                <a:ea typeface="Times New Roman" panose="02020603050405020304" pitchFamily="18" charset="0"/>
              </a:rPr>
              <a:t>after</a:t>
            </a:r>
            <a:r>
              <a:rPr lang="en-CA" sz="1800" dirty="0">
                <a:solidFill>
                  <a:srgbClr val="3A3A3A"/>
                </a:solidFill>
                <a:effectLst/>
                <a:latin typeface="Roboto" panose="02000000000000000000" pitchFamily="2" charset="0"/>
                <a:ea typeface="Times New Roman" panose="02020603050405020304" pitchFamily="18" charset="0"/>
              </a:rPr>
              <a:t> you submit your application and will continue to be matched as your school updates your grades throughout the school year. This information is read-only.</a:t>
            </a:r>
          </a:p>
          <a:p>
            <a:pPr fontAlgn="base">
              <a:spcAft>
                <a:spcPts val="600"/>
              </a:spcAft>
            </a:pPr>
            <a:endParaRPr lang="en-CA" sz="1800" dirty="0">
              <a:effectLst/>
              <a:latin typeface="Times New Roman" panose="02020603050405020304" pitchFamily="18" charset="0"/>
              <a:ea typeface="Times New Roman" panose="02020603050405020304" pitchFamily="18" charset="0"/>
            </a:endParaRPr>
          </a:p>
          <a:p>
            <a:pPr fontAlgn="base">
              <a:spcAft>
                <a:spcPts val="600"/>
              </a:spcAft>
            </a:pPr>
            <a:r>
              <a:rPr lang="en-CA" sz="1800" dirty="0">
                <a:solidFill>
                  <a:srgbClr val="3A3A3A"/>
                </a:solidFill>
                <a:effectLst/>
                <a:latin typeface="Roboto" panose="02000000000000000000" pitchFamily="2" charset="0"/>
                <a:ea typeface="Times New Roman" panose="02020603050405020304" pitchFamily="18" charset="0"/>
              </a:rPr>
              <a:t>Log in to your application 1-2 business days after you submit to check your matched academic information carefully. Inform your guidance counsellor if you find any errors.</a:t>
            </a:r>
            <a:endParaRPr lang="en-CA" sz="1800" dirty="0">
              <a:effectLst/>
              <a:latin typeface="Times New Roman" panose="02020603050405020304" pitchFamily="18" charset="0"/>
              <a:ea typeface="Times New Roman" panose="02020603050405020304" pitchFamily="18" charset="0"/>
            </a:endParaRPr>
          </a:p>
          <a:p>
            <a:pPr eaLnBrk="1" hangingPunct="1">
              <a:defRPr/>
            </a:pPr>
            <a:endParaRPr lang="en-US" sz="1300" dirty="0"/>
          </a:p>
          <a:p>
            <a:pPr eaLnBrk="1" hangingPunct="1"/>
            <a:endParaRPr lang="en-US" sz="1300" dirty="0"/>
          </a:p>
        </p:txBody>
      </p:sp>
      <p:sp>
        <p:nvSpPr>
          <p:cNvPr id="4" name="Slide Number Placeholder 3"/>
          <p:cNvSpPr>
            <a:spLocks noGrp="1"/>
          </p:cNvSpPr>
          <p:nvPr>
            <p:ph type="sldNum" sz="quarter" idx="10"/>
          </p:nvPr>
        </p:nvSpPr>
        <p:spPr/>
        <p:txBody>
          <a:bodyPr/>
          <a:lstStyle/>
          <a:p>
            <a:fld id="{F15CD655-DA62-4719-97B5-8E7231E6CAB1}" type="slidenum">
              <a:rPr lang="en-CA" smtClean="0"/>
              <a:t>18</a:t>
            </a:fld>
            <a:endParaRPr lang="en-CA"/>
          </a:p>
        </p:txBody>
      </p:sp>
    </p:spTree>
    <p:extLst>
      <p:ext uri="{BB962C8B-B14F-4D97-AF65-F5344CB8AC3E}">
        <p14:creationId xmlns:p14="http://schemas.microsoft.com/office/powerpoint/2010/main" val="2619999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55">
              <a:defRPr/>
            </a:pPr>
            <a:r>
              <a:rPr lang="en-US" sz="1800" dirty="0">
                <a:latin typeface="Segoe UI" panose="020B0502040204020203" pitchFamily="34" charset="0"/>
              </a:rPr>
              <a:t>You can upload documents confirming proof of status in Canada and English-language test results, for example.</a:t>
            </a:r>
            <a:endParaRPr lang="en-CA" dirty="0"/>
          </a:p>
        </p:txBody>
      </p:sp>
      <p:sp>
        <p:nvSpPr>
          <p:cNvPr id="4" name="Slide Number Placeholder 3"/>
          <p:cNvSpPr>
            <a:spLocks noGrp="1"/>
          </p:cNvSpPr>
          <p:nvPr>
            <p:ph type="sldNum" sz="quarter" idx="10"/>
          </p:nvPr>
        </p:nvSpPr>
        <p:spPr/>
        <p:txBody>
          <a:bodyPr/>
          <a:lstStyle/>
          <a:p>
            <a:fld id="{F15CD655-DA62-4719-97B5-8E7231E6CAB1}" type="slidenum">
              <a:rPr lang="en-CA" smtClean="0"/>
              <a:t>19</a:t>
            </a:fld>
            <a:endParaRPr lang="en-CA"/>
          </a:p>
        </p:txBody>
      </p:sp>
    </p:spTree>
    <p:extLst>
      <p:ext uri="{BB962C8B-B14F-4D97-AF65-F5344CB8AC3E}">
        <p14:creationId xmlns:p14="http://schemas.microsoft.com/office/powerpoint/2010/main" val="1524257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55">
              <a:defRPr/>
            </a:pPr>
            <a:r>
              <a:rPr lang="en-US" sz="1300" dirty="0">
                <a:solidFill>
                  <a:schemeClr val="tx2"/>
                </a:solidFill>
                <a:latin typeface="Arial" pitchFamily="34" charset="0"/>
                <a:cs typeface="Arial" pitchFamily="34" charset="0"/>
              </a:rPr>
              <a:t>The cost is $156 for the first 3 university/program choices and $50 for each additional choice. </a:t>
            </a:r>
          </a:p>
          <a:p>
            <a:endParaRPr lang="en-CA" dirty="0"/>
          </a:p>
          <a:p>
            <a:r>
              <a:rPr lang="en-CA" dirty="0"/>
              <a:t>You can</a:t>
            </a:r>
            <a:r>
              <a:rPr lang="en-CA" baseline="0" dirty="0"/>
              <a:t> view your fees in real time by clicking “My Fees”. </a:t>
            </a:r>
            <a:endParaRPr lang="en-CA" dirty="0"/>
          </a:p>
        </p:txBody>
      </p:sp>
      <p:sp>
        <p:nvSpPr>
          <p:cNvPr id="4" name="Slide Number Placeholder 3"/>
          <p:cNvSpPr>
            <a:spLocks noGrp="1"/>
          </p:cNvSpPr>
          <p:nvPr>
            <p:ph type="sldNum" sz="quarter" idx="10"/>
          </p:nvPr>
        </p:nvSpPr>
        <p:spPr/>
        <p:txBody>
          <a:bodyPr/>
          <a:lstStyle/>
          <a:p>
            <a:fld id="{F15CD655-DA62-4719-97B5-8E7231E6CAB1}" type="slidenum">
              <a:rPr lang="en-CA" smtClean="0"/>
              <a:t>20</a:t>
            </a:fld>
            <a:endParaRPr lang="en-CA"/>
          </a:p>
        </p:txBody>
      </p:sp>
    </p:spTree>
    <p:extLst>
      <p:ext uri="{BB962C8B-B14F-4D97-AF65-F5344CB8AC3E}">
        <p14:creationId xmlns:p14="http://schemas.microsoft.com/office/powerpoint/2010/main" val="4159794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dirty="0"/>
              <a:t>You will</a:t>
            </a:r>
            <a:r>
              <a:rPr lang="en-CA" baseline="0" dirty="0"/>
              <a:t> access the Undergraduate Application at: www.ouac.on.ca. </a:t>
            </a:r>
          </a:p>
          <a:p>
            <a:pPr defTabSz="966612">
              <a:defRPr/>
            </a:pPr>
            <a:endParaRPr lang="en-CA" baseline="0" dirty="0"/>
          </a:p>
          <a:p>
            <a:pPr defTabSz="966612">
              <a:defRPr/>
            </a:pPr>
            <a:r>
              <a:rPr lang="en-CA" baseline="0" dirty="0"/>
              <a:t>Read the Undergraduate Application Guide </a:t>
            </a:r>
            <a:r>
              <a:rPr lang="en-US" baseline="0" dirty="0"/>
              <a:t>for in-depth instructions about how to complete the application</a:t>
            </a:r>
            <a:r>
              <a:rPr lang="en-CA" baseline="0" dirty="0"/>
              <a:t>: www.ouac.on.ca/undergrad-guide.</a:t>
            </a:r>
            <a:endParaRPr lang="en-CA" dirty="0"/>
          </a:p>
        </p:txBody>
      </p:sp>
      <p:sp>
        <p:nvSpPr>
          <p:cNvPr id="4" name="Slide Number Placeholder 3"/>
          <p:cNvSpPr>
            <a:spLocks noGrp="1"/>
          </p:cNvSpPr>
          <p:nvPr>
            <p:ph type="sldNum" sz="quarter" idx="10"/>
          </p:nvPr>
        </p:nvSpPr>
        <p:spPr/>
        <p:txBody>
          <a:bodyPr/>
          <a:lstStyle/>
          <a:p>
            <a:fld id="{2ECE0098-B999-43B4-B7FB-3854E872FE01}" type="slidenum">
              <a:rPr lang="en-US" smtClean="0"/>
              <a:pPr/>
              <a:t>3</a:t>
            </a:fld>
            <a:endParaRPr lang="en-US"/>
          </a:p>
        </p:txBody>
      </p:sp>
    </p:spTree>
    <p:extLst>
      <p:ext uri="{BB962C8B-B14F-4D97-AF65-F5344CB8AC3E}">
        <p14:creationId xmlns:p14="http://schemas.microsoft.com/office/powerpoint/2010/main" val="2774671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55">
              <a:defRPr/>
            </a:pPr>
            <a:r>
              <a:rPr lang="en-US" sz="1300" dirty="0">
                <a:solidFill>
                  <a:schemeClr val="tx2"/>
                </a:solidFill>
                <a:latin typeface="Arial" pitchFamily="34" charset="0"/>
                <a:cs typeface="Arial" pitchFamily="34" charset="0"/>
              </a:rPr>
              <a:t>The cost is $156 for the first 3 university/program choices and $50 for each additional choice. </a:t>
            </a:r>
          </a:p>
          <a:p>
            <a:endParaRPr lang="en-CA" dirty="0"/>
          </a:p>
          <a:p>
            <a:r>
              <a:rPr lang="en-CA" dirty="0"/>
              <a:t>You can</a:t>
            </a:r>
            <a:r>
              <a:rPr lang="en-CA" baseline="0" dirty="0"/>
              <a:t> view your fees in real time by clicking “My Fees”. </a:t>
            </a:r>
            <a:endParaRPr lang="en-CA" dirty="0"/>
          </a:p>
        </p:txBody>
      </p:sp>
      <p:sp>
        <p:nvSpPr>
          <p:cNvPr id="4" name="Slide Number Placeholder 3"/>
          <p:cNvSpPr>
            <a:spLocks noGrp="1"/>
          </p:cNvSpPr>
          <p:nvPr>
            <p:ph type="sldNum" sz="quarter" idx="10"/>
          </p:nvPr>
        </p:nvSpPr>
        <p:spPr/>
        <p:txBody>
          <a:bodyPr/>
          <a:lstStyle/>
          <a:p>
            <a:fld id="{F15CD655-DA62-4719-97B5-8E7231E6CAB1}" type="slidenum">
              <a:rPr lang="en-CA" smtClean="0"/>
              <a:t>21</a:t>
            </a:fld>
            <a:endParaRPr lang="en-CA"/>
          </a:p>
        </p:txBody>
      </p:sp>
    </p:spTree>
    <p:extLst>
      <p:ext uri="{BB962C8B-B14F-4D97-AF65-F5344CB8AC3E}">
        <p14:creationId xmlns:p14="http://schemas.microsoft.com/office/powerpoint/2010/main" val="3911914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dirty="0"/>
              <a:t>Once you have added all information to your application, you can proceed to “Review and Payment” to review a summary of all the information you entered.</a:t>
            </a:r>
          </a:p>
          <a:p>
            <a:pPr eaLnBrk="1" hangingPunct="1"/>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You must read the Applicant’s Declaration and click “I Verify and Agree”. </a:t>
            </a:r>
            <a:r>
              <a:rPr lang="en-US" sz="1300"/>
              <a:t>After you click “I Verify and Agree”, you will not be able to edit your application.</a:t>
            </a:r>
          </a:p>
        </p:txBody>
      </p:sp>
      <p:sp>
        <p:nvSpPr>
          <p:cNvPr id="4" name="Slide Number Placeholder 3"/>
          <p:cNvSpPr>
            <a:spLocks noGrp="1"/>
          </p:cNvSpPr>
          <p:nvPr>
            <p:ph type="sldNum" sz="quarter" idx="10"/>
          </p:nvPr>
        </p:nvSpPr>
        <p:spPr/>
        <p:txBody>
          <a:bodyPr/>
          <a:lstStyle/>
          <a:p>
            <a:fld id="{F15CD655-DA62-4719-97B5-8E7231E6CAB1}" type="slidenum">
              <a:rPr lang="en-CA" smtClean="0"/>
              <a:t>22</a:t>
            </a:fld>
            <a:endParaRPr lang="en-CA"/>
          </a:p>
        </p:txBody>
      </p:sp>
    </p:spTree>
    <p:extLst>
      <p:ext uri="{BB962C8B-B14F-4D97-AF65-F5344CB8AC3E}">
        <p14:creationId xmlns:p14="http://schemas.microsoft.com/office/powerpoint/2010/main" val="2097814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93220-0C9D-9164-9D6C-860B69A0C2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80C207-159F-EFC9-B1B7-49BA60AEE6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39720B-FB2E-CEE6-16CB-3CB407A86E4E}"/>
              </a:ext>
            </a:extLst>
          </p:cNvPr>
          <p:cNvSpPr>
            <a:spLocks noGrp="1"/>
          </p:cNvSpPr>
          <p:nvPr>
            <p:ph type="body" idx="1"/>
          </p:nvPr>
        </p:nvSpPr>
        <p:spPr/>
        <p:txBody>
          <a:bodyPr/>
          <a:lstStyle/>
          <a:p>
            <a:r>
              <a:rPr lang="en-US" sz="1400" dirty="0">
                <a:effectLst/>
                <a:latin typeface="+mn-lt"/>
              </a:rPr>
              <a:t>To fully submit your application, you must select “CIBC International Student Pay” and click “Pay”.</a:t>
            </a:r>
          </a:p>
          <a:p>
            <a:endParaRPr lang="en-US" sz="1400" dirty="0">
              <a:effectLst/>
              <a:latin typeface="+mn-lt"/>
            </a:endParaRPr>
          </a:p>
          <a:p>
            <a:pPr>
              <a:buFont typeface="Arial" panose="020B0604020202020204" pitchFamily="34" charset="0"/>
              <a:buNone/>
            </a:pPr>
            <a:r>
              <a:rPr lang="en-US" sz="1400" dirty="0"/>
              <a:t>The OUAC accepts payment through CIBC, a secure third party that allows you to make payments from within and outside Canada. You pay Canadian dollars in your local currency. When you click "Continue", you will be directed to CIBC to process your payment. When your transaction is complete, CIBC will send you a confirmation email. Click "Return to the OUAC" to return to your application.</a:t>
            </a:r>
            <a:br>
              <a:rPr lang="en-US" sz="1400" dirty="0"/>
            </a:br>
            <a:endParaRPr lang="en-US" sz="1400" dirty="0"/>
          </a:p>
          <a:p>
            <a:pPr>
              <a:buFont typeface="Arial" panose="020B0604020202020204" pitchFamily="34" charset="0"/>
              <a:buNone/>
            </a:pPr>
            <a:r>
              <a:rPr lang="en-US" sz="1400" b="1" dirty="0"/>
              <a:t>Note</a:t>
            </a:r>
            <a:r>
              <a:rPr lang="en-US" sz="1400" dirty="0"/>
              <a:t>: If your payment is declined or invalid, we will not process your application. </a:t>
            </a:r>
          </a:p>
          <a:p>
            <a:pPr>
              <a:buFont typeface="Arial" panose="020B0604020202020204" pitchFamily="34" charset="0"/>
              <a:buNone/>
            </a:pPr>
            <a:endParaRPr lang="en-US" sz="1400" dirty="0"/>
          </a:p>
          <a:p>
            <a:pPr>
              <a:buFont typeface="Arial" panose="020B0604020202020204" pitchFamily="34" charset="0"/>
              <a:buNone/>
            </a:pPr>
            <a:r>
              <a:rPr lang="en-US" sz="1400" dirty="0"/>
              <a:t>We will </a:t>
            </a:r>
            <a:r>
              <a:rPr lang="en-US" sz="1400" b="1" dirty="0"/>
              <a:t>not</a:t>
            </a:r>
            <a:r>
              <a:rPr lang="en-US" sz="1400" dirty="0"/>
              <a:t> distribute your application to your university choices until we receive and process your payment. You </a:t>
            </a:r>
            <a:r>
              <a:rPr lang="en-US" sz="1400" b="1" dirty="0"/>
              <a:t>must</a:t>
            </a:r>
            <a:r>
              <a:rPr lang="en-US" sz="1400" dirty="0"/>
              <a:t> make all payments at the same time you submit your application. </a:t>
            </a:r>
          </a:p>
          <a:p>
            <a:endParaRPr lang="en-US" sz="1600" dirty="0">
              <a:effectLst/>
              <a:latin typeface="+mn-lt"/>
            </a:endParaRPr>
          </a:p>
          <a:p>
            <a:endParaRPr lang="en-US" sz="1600" dirty="0">
              <a:effectLst/>
              <a:latin typeface="+mn-lt"/>
            </a:endParaRPr>
          </a:p>
          <a:p>
            <a:pPr>
              <a:buFont typeface="Arial" panose="020B0604020202020204" pitchFamily="34" charset="0"/>
              <a:buNone/>
            </a:pPr>
            <a:endParaRPr lang="en-US" sz="1300" dirty="0"/>
          </a:p>
        </p:txBody>
      </p:sp>
      <p:sp>
        <p:nvSpPr>
          <p:cNvPr id="4" name="Slide Number Placeholder 3">
            <a:extLst>
              <a:ext uri="{FF2B5EF4-FFF2-40B4-BE49-F238E27FC236}">
                <a16:creationId xmlns:a16="http://schemas.microsoft.com/office/drawing/2014/main" id="{E10E80FD-6F8B-044C-9E03-57A2DD1482F0}"/>
              </a:ext>
            </a:extLst>
          </p:cNvPr>
          <p:cNvSpPr>
            <a:spLocks noGrp="1"/>
          </p:cNvSpPr>
          <p:nvPr>
            <p:ph type="sldNum" sz="quarter" idx="10"/>
          </p:nvPr>
        </p:nvSpPr>
        <p:spPr/>
        <p:txBody>
          <a:bodyPr/>
          <a:lstStyle/>
          <a:p>
            <a:fld id="{F15CD655-DA62-4719-97B5-8E7231E6CAB1}" type="slidenum">
              <a:rPr lang="en-CA" smtClean="0"/>
              <a:t>23</a:t>
            </a:fld>
            <a:endParaRPr lang="en-CA"/>
          </a:p>
        </p:txBody>
      </p:sp>
    </p:spTree>
    <p:extLst>
      <p:ext uri="{BB962C8B-B14F-4D97-AF65-F5344CB8AC3E}">
        <p14:creationId xmlns:p14="http://schemas.microsoft.com/office/powerpoint/2010/main" val="1196469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dirty="0"/>
              <a:t>Immediately after you submit your application, your OUAC Reference Number will be displayed. You should record your OUAC Reference Number, as you will need to provide it whenever you communicate with the OUAC or the universities.</a:t>
            </a:r>
          </a:p>
          <a:p>
            <a:pPr eaLnBrk="1" hangingPunct="1"/>
            <a:endParaRPr lang="en-US" sz="1300" dirty="0"/>
          </a:p>
          <a:p>
            <a:pPr eaLnBrk="1" hangingPunct="1"/>
            <a:r>
              <a:rPr lang="en-US" sz="1300" dirty="0"/>
              <a:t>You can view and/or make changes to your submitted application by logging in to your application at: www.ouac.on.ca/guide/undergrad-guide. You can view and/or make changes approximately 1 business day after you submit your application and your application fee payment is received and processed.</a:t>
            </a:r>
          </a:p>
        </p:txBody>
      </p:sp>
      <p:sp>
        <p:nvSpPr>
          <p:cNvPr id="4" name="Slide Number Placeholder 3"/>
          <p:cNvSpPr>
            <a:spLocks noGrp="1"/>
          </p:cNvSpPr>
          <p:nvPr>
            <p:ph type="sldNum" sz="quarter" idx="10"/>
          </p:nvPr>
        </p:nvSpPr>
        <p:spPr/>
        <p:txBody>
          <a:bodyPr/>
          <a:lstStyle/>
          <a:p>
            <a:fld id="{F15CD655-DA62-4719-97B5-8E7231E6CAB1}" type="slidenum">
              <a:rPr lang="en-CA" smtClean="0"/>
              <a:t>24</a:t>
            </a:fld>
            <a:endParaRPr lang="en-CA"/>
          </a:p>
        </p:txBody>
      </p:sp>
    </p:spTree>
    <p:extLst>
      <p:ext uri="{BB962C8B-B14F-4D97-AF65-F5344CB8AC3E}">
        <p14:creationId xmlns:p14="http://schemas.microsoft.com/office/powerpoint/2010/main" val="3015409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dirty="0"/>
              <a:t>These dates are established by guidance counsellors, the Ontario universities and the OUAC. Individual high schools may have additional internal deadlines.</a:t>
            </a:r>
          </a:p>
          <a:p>
            <a:pPr eaLnBrk="1" hangingPunct="1"/>
            <a:endParaRPr lang="en-US" sz="1300" dirty="0"/>
          </a:p>
          <a:p>
            <a:pPr algn="just" eaLnBrk="1" hangingPunct="1"/>
            <a:r>
              <a:rPr lang="en-US" sz="1300" dirty="0"/>
              <a:t>You should </a:t>
            </a:r>
            <a:r>
              <a:rPr lang="en-US" sz="1300" b="1" dirty="0"/>
              <a:t>not</a:t>
            </a:r>
            <a:r>
              <a:rPr lang="en-US" sz="1300" dirty="0"/>
              <a:t> wait until the last minute to submit your application – internet connections may be interrupted as the deadline approaches. </a:t>
            </a:r>
            <a:r>
              <a:rPr lang="en-US" sz="1300" b="1" dirty="0"/>
              <a:t>January </a:t>
            </a:r>
            <a:r>
              <a:rPr lang="fr-CA" sz="1300" b="1" dirty="0"/>
              <a:t>15, 2024, </a:t>
            </a:r>
            <a:r>
              <a:rPr lang="fr-CA" sz="1300" dirty="0" err="1"/>
              <a:t>is</a:t>
            </a:r>
            <a:r>
              <a:rPr lang="fr-CA" sz="1300" dirty="0"/>
              <a:t> the application deadline. </a:t>
            </a:r>
            <a:r>
              <a:rPr lang="fr-CA" sz="1300" dirty="0" err="1"/>
              <a:t>We</a:t>
            </a:r>
            <a:r>
              <a:rPr lang="fr-CA" sz="1300" dirty="0"/>
              <a:t> </a:t>
            </a:r>
            <a:r>
              <a:rPr lang="fr-CA" sz="1300" dirty="0" err="1"/>
              <a:t>will</a:t>
            </a:r>
            <a:r>
              <a:rPr lang="fr-CA" sz="1300" dirty="0"/>
              <a:t> </a:t>
            </a:r>
            <a:r>
              <a:rPr lang="fr-CA" sz="1300" dirty="0" err="1"/>
              <a:t>accept</a:t>
            </a:r>
            <a:r>
              <a:rPr lang="fr-CA" sz="1300" dirty="0"/>
              <a:t> applications </a:t>
            </a:r>
            <a:r>
              <a:rPr lang="fr-CA" sz="1300" dirty="0" err="1"/>
              <a:t>after</a:t>
            </a:r>
            <a:r>
              <a:rPr lang="fr-CA" sz="1300" dirty="0"/>
              <a:t> </a:t>
            </a:r>
            <a:r>
              <a:rPr lang="fr-CA" sz="1300" dirty="0" err="1"/>
              <a:t>this</a:t>
            </a:r>
            <a:r>
              <a:rPr lang="fr-CA" sz="1300" dirty="0"/>
              <a:t> date, but</a:t>
            </a:r>
            <a:r>
              <a:rPr lang="en-US" sz="1300" dirty="0"/>
              <a:t> certain limited enrollment programs may no longer be available.</a:t>
            </a:r>
          </a:p>
        </p:txBody>
      </p:sp>
      <p:sp>
        <p:nvSpPr>
          <p:cNvPr id="4" name="Slide Number Placeholder 3"/>
          <p:cNvSpPr>
            <a:spLocks noGrp="1"/>
          </p:cNvSpPr>
          <p:nvPr>
            <p:ph type="sldNum" sz="quarter" idx="10"/>
          </p:nvPr>
        </p:nvSpPr>
        <p:spPr/>
        <p:txBody>
          <a:bodyPr/>
          <a:lstStyle/>
          <a:p>
            <a:fld id="{2ECE0098-B999-43B4-B7FB-3854E872FE01}" type="slidenum">
              <a:rPr lang="en-US" smtClean="0"/>
              <a:pPr/>
              <a:t>25</a:t>
            </a:fld>
            <a:endParaRPr lang="en-US"/>
          </a:p>
        </p:txBody>
      </p:sp>
    </p:spTree>
    <p:extLst>
      <p:ext uri="{BB962C8B-B14F-4D97-AF65-F5344CB8AC3E}">
        <p14:creationId xmlns:p14="http://schemas.microsoft.com/office/powerpoint/2010/main" val="4159916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dirty="0"/>
              <a:t>You will</a:t>
            </a:r>
            <a:r>
              <a:rPr lang="en-CA" baseline="0" dirty="0"/>
              <a:t> access the Undergraduate Application at: www.ouac.on.ca. </a:t>
            </a:r>
          </a:p>
          <a:p>
            <a:pPr defTabSz="966612">
              <a:defRPr/>
            </a:pPr>
            <a:endParaRPr lang="en-CA" baseline="0" dirty="0"/>
          </a:p>
          <a:p>
            <a:pPr defTabSz="966612">
              <a:defRPr/>
            </a:pPr>
            <a:r>
              <a:rPr lang="en-CA" baseline="0" dirty="0"/>
              <a:t>Read the Undergraduate Application Guide </a:t>
            </a:r>
            <a:r>
              <a:rPr lang="en-US" baseline="0" dirty="0"/>
              <a:t>for in-depth instructions about how to complete the application</a:t>
            </a:r>
            <a:r>
              <a:rPr lang="en-CA" baseline="0" dirty="0"/>
              <a:t>: www.ouac.on.ca/undergrad-guide.</a:t>
            </a:r>
            <a:endParaRPr lang="en-CA" dirty="0"/>
          </a:p>
        </p:txBody>
      </p:sp>
      <p:sp>
        <p:nvSpPr>
          <p:cNvPr id="4" name="Slide Number Placeholder 3"/>
          <p:cNvSpPr>
            <a:spLocks noGrp="1"/>
          </p:cNvSpPr>
          <p:nvPr>
            <p:ph type="sldNum" sz="quarter" idx="10"/>
          </p:nvPr>
        </p:nvSpPr>
        <p:spPr/>
        <p:txBody>
          <a:bodyPr/>
          <a:lstStyle/>
          <a:p>
            <a:fld id="{2ECE0098-B999-43B4-B7FB-3854E872FE01}" type="slidenum">
              <a:rPr lang="en-US" smtClean="0"/>
              <a:pPr/>
              <a:t>4</a:t>
            </a:fld>
            <a:endParaRPr lang="en-US"/>
          </a:p>
        </p:txBody>
      </p:sp>
    </p:spTree>
    <p:extLst>
      <p:ext uri="{BB962C8B-B14F-4D97-AF65-F5344CB8AC3E}">
        <p14:creationId xmlns:p14="http://schemas.microsoft.com/office/powerpoint/2010/main" val="276323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dirty="0"/>
              <a:t>You will</a:t>
            </a:r>
            <a:r>
              <a:rPr lang="en-CA" baseline="0" dirty="0"/>
              <a:t> access the Undergraduate Application at: www.ouac.on.ca. </a:t>
            </a:r>
          </a:p>
          <a:p>
            <a:pPr defTabSz="966612">
              <a:defRPr/>
            </a:pPr>
            <a:endParaRPr lang="en-CA" baseline="0" dirty="0"/>
          </a:p>
          <a:p>
            <a:pPr defTabSz="966612">
              <a:defRPr/>
            </a:pPr>
            <a:r>
              <a:rPr lang="en-CA" baseline="0" dirty="0"/>
              <a:t>Read the Undergraduate Application Guide </a:t>
            </a:r>
            <a:r>
              <a:rPr lang="en-US" baseline="0" dirty="0"/>
              <a:t>for in-depth instructions about how to complete the application</a:t>
            </a:r>
            <a:r>
              <a:rPr lang="en-CA" baseline="0" dirty="0"/>
              <a:t>: www.ouac.on.ca/undergrad-guide.</a:t>
            </a:r>
            <a:endParaRPr lang="en-CA" dirty="0"/>
          </a:p>
        </p:txBody>
      </p:sp>
      <p:sp>
        <p:nvSpPr>
          <p:cNvPr id="4" name="Slide Number Placeholder 3"/>
          <p:cNvSpPr>
            <a:spLocks noGrp="1"/>
          </p:cNvSpPr>
          <p:nvPr>
            <p:ph type="sldNum" sz="quarter" idx="10"/>
          </p:nvPr>
        </p:nvSpPr>
        <p:spPr/>
        <p:txBody>
          <a:bodyPr/>
          <a:lstStyle/>
          <a:p>
            <a:fld id="{2ECE0098-B999-43B4-B7FB-3854E872FE01}" type="slidenum">
              <a:rPr lang="en-US" smtClean="0"/>
              <a:pPr/>
              <a:t>5</a:t>
            </a:fld>
            <a:endParaRPr lang="en-US"/>
          </a:p>
        </p:txBody>
      </p:sp>
    </p:spTree>
    <p:extLst>
      <p:ext uri="{BB962C8B-B14F-4D97-AF65-F5344CB8AC3E}">
        <p14:creationId xmlns:p14="http://schemas.microsoft.com/office/powerpoint/2010/main" val="1772807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CA" sz="1400" dirty="0"/>
              <a:t>You will provide basic personal information and</a:t>
            </a:r>
            <a:r>
              <a:rPr lang="en-CA" sz="1400" baseline="0" dirty="0"/>
              <a:t> create a username and password. You should create a username that is personal and easy for you to remember, as you will be using it to log in to your application from now on and to apply to all future OUAC applications.</a:t>
            </a:r>
            <a:endParaRPr lang="en-CA" sz="1400" dirty="0"/>
          </a:p>
          <a:p>
            <a:pPr defTabSz="966612">
              <a:defRPr/>
            </a:pPr>
            <a:endParaRPr lang="en-CA" sz="1300" dirty="0"/>
          </a:p>
        </p:txBody>
      </p:sp>
      <p:sp>
        <p:nvSpPr>
          <p:cNvPr id="4" name="Slide Number Placeholder 3"/>
          <p:cNvSpPr>
            <a:spLocks noGrp="1"/>
          </p:cNvSpPr>
          <p:nvPr>
            <p:ph type="sldNum" sz="quarter" idx="10"/>
          </p:nvPr>
        </p:nvSpPr>
        <p:spPr/>
        <p:txBody>
          <a:bodyPr/>
          <a:lstStyle/>
          <a:p>
            <a:fld id="{2ECE0098-B999-43B4-B7FB-3854E872FE01}" type="slidenum">
              <a:rPr lang="en-US" smtClean="0"/>
              <a:pPr/>
              <a:t>6</a:t>
            </a:fld>
            <a:endParaRPr lang="en-US"/>
          </a:p>
        </p:txBody>
      </p:sp>
    </p:spTree>
    <p:extLst>
      <p:ext uri="{BB962C8B-B14F-4D97-AF65-F5344CB8AC3E}">
        <p14:creationId xmlns:p14="http://schemas.microsoft.com/office/powerpoint/2010/main" val="588214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300" dirty="0"/>
              <a:t>Email messages from OUAC regarding application, offers</a:t>
            </a:r>
          </a:p>
          <a:p>
            <a:r>
              <a:rPr lang="en-CA" sz="1300" dirty="0"/>
              <a:t>Total fees owed or paid</a:t>
            </a:r>
          </a:p>
          <a:p>
            <a:r>
              <a:rPr lang="en-CA" sz="1300" dirty="0"/>
              <a:t>Change profile information including password</a:t>
            </a:r>
          </a:p>
        </p:txBody>
      </p:sp>
      <p:sp>
        <p:nvSpPr>
          <p:cNvPr id="4" name="Slide Number Placeholder 3"/>
          <p:cNvSpPr>
            <a:spLocks noGrp="1"/>
          </p:cNvSpPr>
          <p:nvPr>
            <p:ph type="sldNum" sz="quarter" idx="10"/>
          </p:nvPr>
        </p:nvSpPr>
        <p:spPr/>
        <p:txBody>
          <a:bodyPr/>
          <a:lstStyle/>
          <a:p>
            <a:fld id="{F15CD655-DA62-4719-97B5-8E7231E6CAB1}" type="slidenum">
              <a:rPr lang="en-CA" smtClean="0"/>
              <a:t>7</a:t>
            </a:fld>
            <a:endParaRPr lang="en-CA"/>
          </a:p>
        </p:txBody>
      </p:sp>
    </p:spTree>
    <p:extLst>
      <p:ext uri="{BB962C8B-B14F-4D97-AF65-F5344CB8AC3E}">
        <p14:creationId xmlns:p14="http://schemas.microsoft.com/office/powerpoint/2010/main" val="1758947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300" dirty="0"/>
          </a:p>
        </p:txBody>
      </p:sp>
      <p:sp>
        <p:nvSpPr>
          <p:cNvPr id="4" name="Slide Number Placeholder 3"/>
          <p:cNvSpPr>
            <a:spLocks noGrp="1"/>
          </p:cNvSpPr>
          <p:nvPr>
            <p:ph type="sldNum" sz="quarter" idx="10"/>
          </p:nvPr>
        </p:nvSpPr>
        <p:spPr/>
        <p:txBody>
          <a:bodyPr/>
          <a:lstStyle/>
          <a:p>
            <a:fld id="{F15CD655-DA62-4719-97B5-8E7231E6CAB1}" type="slidenum">
              <a:rPr lang="en-CA" smtClean="0"/>
              <a:t>8</a:t>
            </a:fld>
            <a:endParaRPr lang="en-CA"/>
          </a:p>
        </p:txBody>
      </p:sp>
    </p:spTree>
    <p:extLst>
      <p:ext uri="{BB962C8B-B14F-4D97-AF65-F5344CB8AC3E}">
        <p14:creationId xmlns:p14="http://schemas.microsoft.com/office/powerpoint/2010/main" val="1762591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300" dirty="0"/>
          </a:p>
        </p:txBody>
      </p:sp>
      <p:sp>
        <p:nvSpPr>
          <p:cNvPr id="4" name="Slide Number Placeholder 3"/>
          <p:cNvSpPr>
            <a:spLocks noGrp="1"/>
          </p:cNvSpPr>
          <p:nvPr>
            <p:ph type="sldNum" sz="quarter" idx="10"/>
          </p:nvPr>
        </p:nvSpPr>
        <p:spPr/>
        <p:txBody>
          <a:bodyPr/>
          <a:lstStyle/>
          <a:p>
            <a:fld id="{F15CD655-DA62-4719-97B5-8E7231E6CAB1}" type="slidenum">
              <a:rPr lang="en-CA" smtClean="0"/>
              <a:t>9</a:t>
            </a:fld>
            <a:endParaRPr lang="en-CA"/>
          </a:p>
        </p:txBody>
      </p:sp>
    </p:spTree>
    <p:extLst>
      <p:ext uri="{BB962C8B-B14F-4D97-AF65-F5344CB8AC3E}">
        <p14:creationId xmlns:p14="http://schemas.microsoft.com/office/powerpoint/2010/main" val="864952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The Quick Links menu appears on the left side of each page throughout the application (on a desktop computer). You are guided through the different sections of the application in order. The Application Status bar on the right side of each page shows you your progress through the application.</a:t>
            </a:r>
          </a:p>
        </p:txBody>
      </p:sp>
      <p:sp>
        <p:nvSpPr>
          <p:cNvPr id="4" name="Slide Number Placeholder 3"/>
          <p:cNvSpPr>
            <a:spLocks noGrp="1"/>
          </p:cNvSpPr>
          <p:nvPr>
            <p:ph type="sldNum" sz="quarter" idx="10"/>
          </p:nvPr>
        </p:nvSpPr>
        <p:spPr/>
        <p:txBody>
          <a:bodyPr/>
          <a:lstStyle/>
          <a:p>
            <a:fld id="{F15CD655-DA62-4719-97B5-8E7231E6CAB1}" type="slidenum">
              <a:rPr lang="en-CA" smtClean="0"/>
              <a:t>10</a:t>
            </a:fld>
            <a:endParaRPr lang="en-CA"/>
          </a:p>
        </p:txBody>
      </p:sp>
    </p:spTree>
    <p:extLst>
      <p:ext uri="{BB962C8B-B14F-4D97-AF65-F5344CB8AC3E}">
        <p14:creationId xmlns:p14="http://schemas.microsoft.com/office/powerpoint/2010/main" val="4180590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p:cNvSpPr/>
          <p:nvPr userDrawn="1"/>
        </p:nvSpPr>
        <p:spPr>
          <a:xfrm>
            <a:off x="0" y="6202362"/>
            <a:ext cx="9144000" cy="6556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2080" y="6208795"/>
            <a:ext cx="4320480" cy="677722"/>
          </a:xfrm>
          <a:prstGeom prst="rect">
            <a:avLst/>
          </a:prstGeom>
        </p:spPr>
      </p:pic>
      <p:sp>
        <p:nvSpPr>
          <p:cNvPr id="3" name="Subtitle 2"/>
          <p:cNvSpPr>
            <a:spLocks noGrp="1"/>
          </p:cNvSpPr>
          <p:nvPr>
            <p:ph type="subTitle" idx="1" hasCustomPrompt="1"/>
          </p:nvPr>
        </p:nvSpPr>
        <p:spPr>
          <a:xfrm>
            <a:off x="827584" y="2536387"/>
            <a:ext cx="7488832" cy="748597"/>
          </a:xfrm>
        </p:spPr>
        <p:txBody>
          <a:bodyPr>
            <a:normAutofit/>
          </a:bodyPr>
          <a:lstStyle>
            <a:lvl1pPr marL="0" indent="0" algn="ctr">
              <a:buNone/>
              <a:defRPr sz="26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latin typeface="Arial" pitchFamily="34" charset="0"/>
                <a:cs typeface="Arial" pitchFamily="34" charset="0"/>
              </a:rPr>
              <a:t>Subtitle</a:t>
            </a:r>
            <a:endParaRPr lang="en-CA" dirty="0"/>
          </a:p>
        </p:txBody>
      </p:sp>
      <p:sp>
        <p:nvSpPr>
          <p:cNvPr id="36" name="Rectangle 35"/>
          <p:cNvSpPr/>
          <p:nvPr userDrawn="1"/>
        </p:nvSpPr>
        <p:spPr>
          <a:xfrm>
            <a:off x="28702" y="5901665"/>
            <a:ext cx="914400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p:cNvSpPr>
            <a:spLocks noGrp="1"/>
          </p:cNvSpPr>
          <p:nvPr>
            <p:ph type="title"/>
          </p:nvPr>
        </p:nvSpPr>
        <p:spPr>
          <a:xfrm>
            <a:off x="827584" y="1772816"/>
            <a:ext cx="7488832" cy="759890"/>
          </a:xfrm>
        </p:spPr>
        <p:txBody>
          <a:bodyPr>
            <a:normAutofit/>
          </a:bodyPr>
          <a:lstStyle>
            <a:lvl1pPr algn="ctr">
              <a:defRPr sz="4000" b="1">
                <a:solidFill>
                  <a:srgbClr val="651A35"/>
                </a:solidFill>
              </a:defRPr>
            </a:lvl1pPr>
          </a:lstStyle>
          <a:p>
            <a:r>
              <a:rPr lang="en-US" dirty="0"/>
              <a:t>Click to edit Master title style</a:t>
            </a:r>
            <a:endParaRPr lang="en-CA" dirty="0"/>
          </a:p>
        </p:txBody>
      </p:sp>
      <p:sp>
        <p:nvSpPr>
          <p:cNvPr id="39" name="Rectangle 38">
            <a:extLst>
              <a:ext uri="{FF2B5EF4-FFF2-40B4-BE49-F238E27FC236}">
                <a16:creationId xmlns:a16="http://schemas.microsoft.com/office/drawing/2014/main" id="{9235D2E4-A659-3481-52BF-46800760A39B}"/>
              </a:ext>
            </a:extLst>
          </p:cNvPr>
          <p:cNvSpPr/>
          <p:nvPr userDrawn="1"/>
        </p:nvSpPr>
        <p:spPr>
          <a:xfrm>
            <a:off x="0" y="4869160"/>
            <a:ext cx="9155941" cy="1296144"/>
          </a:xfrm>
          <a:prstGeom prst="rect">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8" name="Picture 37">
            <a:extLst>
              <a:ext uri="{FF2B5EF4-FFF2-40B4-BE49-F238E27FC236}">
                <a16:creationId xmlns:a16="http://schemas.microsoft.com/office/drawing/2014/main" id="{DD23DF7C-C0B5-6B1E-33EF-4F8E7D7FCADF}"/>
              </a:ext>
            </a:extLst>
          </p:cNvPr>
          <p:cNvPicPr>
            <a:picLocks noChangeAspect="1"/>
          </p:cNvPicPr>
          <p:nvPr userDrawn="1"/>
        </p:nvPicPr>
        <p:blipFill>
          <a:blip r:embed="rId3"/>
          <a:stretch>
            <a:fillRect/>
          </a:stretch>
        </p:blipFill>
        <p:spPr>
          <a:xfrm>
            <a:off x="477227" y="4941168"/>
            <a:ext cx="8189545" cy="1130719"/>
          </a:xfrm>
          <a:prstGeom prst="rect">
            <a:avLst/>
          </a:prstGeom>
        </p:spPr>
      </p:pic>
      <p:sp>
        <p:nvSpPr>
          <p:cNvPr id="43" name="Rectangle 42">
            <a:extLst>
              <a:ext uri="{FF2B5EF4-FFF2-40B4-BE49-F238E27FC236}">
                <a16:creationId xmlns:a16="http://schemas.microsoft.com/office/drawing/2014/main" id="{B3CBA93D-F3D0-B15B-C399-8201274CA08F}"/>
              </a:ext>
            </a:extLst>
          </p:cNvPr>
          <p:cNvSpPr/>
          <p:nvPr userDrawn="1"/>
        </p:nvSpPr>
        <p:spPr>
          <a:xfrm>
            <a:off x="-7810" y="4797152"/>
            <a:ext cx="9180512" cy="72008"/>
          </a:xfrm>
          <a:prstGeom prst="rect">
            <a:avLst/>
          </a:prstGeom>
          <a:solidFill>
            <a:srgbClr val="4C7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a:extLst>
              <a:ext uri="{FF2B5EF4-FFF2-40B4-BE49-F238E27FC236}">
                <a16:creationId xmlns:a16="http://schemas.microsoft.com/office/drawing/2014/main" id="{B8889BB1-24EC-3197-3033-8AFFD30D5F1B}"/>
              </a:ext>
            </a:extLst>
          </p:cNvPr>
          <p:cNvSpPr/>
          <p:nvPr userDrawn="1"/>
        </p:nvSpPr>
        <p:spPr>
          <a:xfrm>
            <a:off x="-9128" y="6135592"/>
            <a:ext cx="9180512" cy="72008"/>
          </a:xfrm>
          <a:prstGeom prst="rect">
            <a:avLst/>
          </a:prstGeom>
          <a:solidFill>
            <a:srgbClr val="4C7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4357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B8889BB1-24EC-3197-3033-8AFFD30D5F1B}"/>
              </a:ext>
            </a:extLst>
          </p:cNvPr>
          <p:cNvSpPr/>
          <p:nvPr userDrawn="1"/>
        </p:nvSpPr>
        <p:spPr>
          <a:xfrm>
            <a:off x="-1668" y="0"/>
            <a:ext cx="9180512" cy="616842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p:cNvSpPr>
            <a:spLocks noGrp="1"/>
          </p:cNvSpPr>
          <p:nvPr>
            <p:ph type="subTitle" idx="1" hasCustomPrompt="1"/>
          </p:nvPr>
        </p:nvSpPr>
        <p:spPr>
          <a:xfrm>
            <a:off x="827584" y="2536387"/>
            <a:ext cx="7488832" cy="748597"/>
          </a:xfrm>
        </p:spPr>
        <p:txBody>
          <a:bodyPr>
            <a:normAutofit/>
          </a:bodyPr>
          <a:lstStyle>
            <a:lvl1pPr marL="0" indent="0" algn="ctr">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latin typeface="Arial" pitchFamily="34" charset="0"/>
                <a:cs typeface="Arial" pitchFamily="34" charset="0"/>
              </a:rPr>
              <a:t>Subtitle</a:t>
            </a:r>
            <a:endParaRPr lang="en-CA" dirty="0"/>
          </a:p>
        </p:txBody>
      </p:sp>
      <p:sp>
        <p:nvSpPr>
          <p:cNvPr id="4" name="Title 3"/>
          <p:cNvSpPr>
            <a:spLocks noGrp="1"/>
          </p:cNvSpPr>
          <p:nvPr>
            <p:ph type="title"/>
          </p:nvPr>
        </p:nvSpPr>
        <p:spPr>
          <a:xfrm>
            <a:off x="827584" y="1772816"/>
            <a:ext cx="7488832" cy="759890"/>
          </a:xfrm>
        </p:spPr>
        <p:txBody>
          <a:bodyPr>
            <a:normAutofit/>
          </a:bodyPr>
          <a:lstStyle>
            <a:lvl1pPr algn="ctr">
              <a:defRPr sz="4000" b="1">
                <a:solidFill>
                  <a:srgbClr val="F0BF5B"/>
                </a:solidFill>
              </a:defRPr>
            </a:lvl1pPr>
          </a:lstStyle>
          <a:p>
            <a:r>
              <a:rPr lang="en-US" dirty="0"/>
              <a:t>Click to edit Master title style</a:t>
            </a:r>
            <a:endParaRPr lang="en-CA" dirty="0"/>
          </a:p>
        </p:txBody>
      </p:sp>
      <p:grpSp>
        <p:nvGrpSpPr>
          <p:cNvPr id="7" name="Group 6">
            <a:extLst>
              <a:ext uri="{FF2B5EF4-FFF2-40B4-BE49-F238E27FC236}">
                <a16:creationId xmlns:a16="http://schemas.microsoft.com/office/drawing/2014/main" id="{B32AE6C7-AD85-8E03-870D-A65C53F37091}"/>
              </a:ext>
            </a:extLst>
          </p:cNvPr>
          <p:cNvGrpSpPr/>
          <p:nvPr userDrawn="1"/>
        </p:nvGrpSpPr>
        <p:grpSpPr>
          <a:xfrm>
            <a:off x="-5970" y="6162086"/>
            <a:ext cx="9184814" cy="731918"/>
            <a:chOff x="-5970" y="6162086"/>
            <a:chExt cx="9184814" cy="731918"/>
          </a:xfrm>
        </p:grpSpPr>
        <p:sp>
          <p:nvSpPr>
            <p:cNvPr id="39" name="Rectangle 38">
              <a:extLst>
                <a:ext uri="{FF2B5EF4-FFF2-40B4-BE49-F238E27FC236}">
                  <a16:creationId xmlns:a16="http://schemas.microsoft.com/office/drawing/2014/main" id="{9235D2E4-A659-3481-52BF-46800760A39B}"/>
                </a:ext>
              </a:extLst>
            </p:cNvPr>
            <p:cNvSpPr/>
            <p:nvPr userDrawn="1"/>
          </p:nvSpPr>
          <p:spPr>
            <a:xfrm>
              <a:off x="-5970" y="6162086"/>
              <a:ext cx="9155941" cy="696245"/>
            </a:xfrm>
            <a:prstGeom prst="rect">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8" name="Picture 37">
              <a:extLst>
                <a:ext uri="{FF2B5EF4-FFF2-40B4-BE49-F238E27FC236}">
                  <a16:creationId xmlns:a16="http://schemas.microsoft.com/office/drawing/2014/main" id="{DD23DF7C-C0B5-6B1E-33EF-4F8E7D7FCADF}"/>
                </a:ext>
              </a:extLst>
            </p:cNvPr>
            <p:cNvPicPr>
              <a:picLocks noChangeAspect="1"/>
            </p:cNvPicPr>
            <p:nvPr userDrawn="1"/>
          </p:nvPicPr>
          <p:blipFill>
            <a:blip r:embed="rId2"/>
            <a:stretch>
              <a:fillRect/>
            </a:stretch>
          </p:blipFill>
          <p:spPr>
            <a:xfrm>
              <a:off x="5868144" y="6315254"/>
              <a:ext cx="3149697" cy="434875"/>
            </a:xfrm>
            <a:prstGeom prst="rect">
              <a:avLst/>
            </a:prstGeom>
          </p:spPr>
        </p:pic>
        <p:sp>
          <p:nvSpPr>
            <p:cNvPr id="43" name="Rectangle 42">
              <a:extLst>
                <a:ext uri="{FF2B5EF4-FFF2-40B4-BE49-F238E27FC236}">
                  <a16:creationId xmlns:a16="http://schemas.microsoft.com/office/drawing/2014/main" id="{B3CBA93D-F3D0-B15B-C399-8201274CA08F}"/>
                </a:ext>
              </a:extLst>
            </p:cNvPr>
            <p:cNvSpPr/>
            <p:nvPr userDrawn="1"/>
          </p:nvSpPr>
          <p:spPr>
            <a:xfrm>
              <a:off x="-1668" y="6821996"/>
              <a:ext cx="9180512" cy="72008"/>
            </a:xfrm>
            <a:prstGeom prst="rect">
              <a:avLst/>
            </a:prstGeom>
            <a:solidFill>
              <a:srgbClr val="4C7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descr="A black background with white text&#10;&#10;Description automatically generated">
              <a:extLst>
                <a:ext uri="{FF2B5EF4-FFF2-40B4-BE49-F238E27FC236}">
                  <a16:creationId xmlns:a16="http://schemas.microsoft.com/office/drawing/2014/main" id="{54B25160-B8AB-C448-77FB-D327D1D77A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12" y="6234094"/>
              <a:ext cx="3600400" cy="564769"/>
            </a:xfrm>
            <a:prstGeom prst="rect">
              <a:avLst/>
            </a:prstGeom>
          </p:spPr>
        </p:pic>
      </p:grpSp>
    </p:spTree>
    <p:extLst>
      <p:ext uri="{BB962C8B-B14F-4D97-AF65-F5344CB8AC3E}">
        <p14:creationId xmlns:p14="http://schemas.microsoft.com/office/powerpoint/2010/main" val="415227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43608" y="274638"/>
            <a:ext cx="7643192" cy="1143000"/>
          </a:xfrm>
        </p:spPr>
        <p:txBody>
          <a:bodyPr>
            <a:normAutofit/>
          </a:bodyPr>
          <a:lstStyle>
            <a:lvl1pPr algn="l">
              <a:defRPr sz="3600" baseline="0">
                <a:solidFill>
                  <a:srgbClr val="651A35"/>
                </a:solidFill>
                <a:latin typeface="Arial" pitchFamily="34" charset="0"/>
              </a:defRPr>
            </a:lvl1pPr>
          </a:lstStyle>
          <a:p>
            <a:r>
              <a:rPr lang="en-US" dirty="0"/>
              <a:t>Click to add title</a:t>
            </a:r>
            <a:endParaRPr lang="en-CA" dirty="0"/>
          </a:p>
        </p:txBody>
      </p:sp>
      <p:sp>
        <p:nvSpPr>
          <p:cNvPr id="3" name="Content Placeholder 2"/>
          <p:cNvSpPr>
            <a:spLocks noGrp="1"/>
          </p:cNvSpPr>
          <p:nvPr>
            <p:ph idx="1" hasCustomPrompt="1"/>
          </p:nvPr>
        </p:nvSpPr>
        <p:spPr>
          <a:xfrm>
            <a:off x="1043608" y="1676400"/>
            <a:ext cx="7643192" cy="4449763"/>
          </a:xfrm>
        </p:spPr>
        <p:txBody>
          <a:bodyPr/>
          <a:lstStyle>
            <a:lvl1pPr>
              <a:defRPr sz="2800" baseline="0">
                <a:latin typeface="Arial" pitchFamily="34" charset="0"/>
              </a:defRPr>
            </a:lvl1pPr>
            <a:lvl2pPr marL="800100" indent="-342900">
              <a:buFont typeface="Calibri" panose="020F0502020204030204" pitchFamily="34" charset="0"/>
              <a:buChar char="−"/>
              <a:defRPr sz="2000"/>
            </a:lvl2pPr>
          </a:lstStyle>
          <a:p>
            <a:pPr lvl="0"/>
            <a:r>
              <a:rPr lang="en-US" dirty="0"/>
              <a:t>Click to add text</a:t>
            </a:r>
          </a:p>
          <a:p>
            <a:pPr lvl="1"/>
            <a:endParaRPr lang="en-US" dirty="0"/>
          </a:p>
          <a:p>
            <a:pPr lvl="1"/>
            <a:endParaRPr lang="en-US" dirty="0"/>
          </a:p>
          <a:p>
            <a:pPr lvl="1"/>
            <a:endParaRPr lang="en-CA" dirty="0"/>
          </a:p>
        </p:txBody>
      </p:sp>
      <p:sp>
        <p:nvSpPr>
          <p:cNvPr id="9" name="Rectangle 8"/>
          <p:cNvSpPr/>
          <p:nvPr userDrawn="1"/>
        </p:nvSpPr>
        <p:spPr>
          <a:xfrm>
            <a:off x="0" y="1676399"/>
            <a:ext cx="683568" cy="4449763"/>
          </a:xfrm>
          <a:prstGeom prst="rect">
            <a:avLst/>
          </a:prstGeom>
          <a:solidFill>
            <a:srgbClr val="516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683568" cy="1600200"/>
          </a:xfrm>
          <a:prstGeom prst="rect">
            <a:avLst/>
          </a:prstGeom>
          <a:solidFill>
            <a:srgbClr val="651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202362"/>
            <a:ext cx="9144000" cy="6556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2080" y="6208795"/>
            <a:ext cx="4320480" cy="677722"/>
          </a:xfrm>
          <a:prstGeom prst="rect">
            <a:avLst/>
          </a:prstGeom>
        </p:spPr>
      </p:pic>
    </p:spTree>
    <p:extLst>
      <p:ext uri="{BB962C8B-B14F-4D97-AF65-F5344CB8AC3E}">
        <p14:creationId xmlns:p14="http://schemas.microsoft.com/office/powerpoint/2010/main" val="2936685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43608" y="274638"/>
            <a:ext cx="7643192" cy="1143000"/>
          </a:xfrm>
        </p:spPr>
        <p:txBody>
          <a:bodyPr>
            <a:normAutofit/>
          </a:bodyPr>
          <a:lstStyle>
            <a:lvl1pPr algn="l">
              <a:defRPr sz="3600" baseline="0">
                <a:solidFill>
                  <a:srgbClr val="651A35"/>
                </a:solidFill>
                <a:latin typeface="Arial" pitchFamily="34" charset="0"/>
              </a:defRPr>
            </a:lvl1pPr>
          </a:lstStyle>
          <a:p>
            <a:r>
              <a:rPr lang="en-US" dirty="0"/>
              <a:t>Click to add title</a:t>
            </a:r>
            <a:endParaRPr lang="en-CA" dirty="0"/>
          </a:p>
        </p:txBody>
      </p:sp>
      <p:sp>
        <p:nvSpPr>
          <p:cNvPr id="3" name="Content Placeholder 2"/>
          <p:cNvSpPr>
            <a:spLocks noGrp="1"/>
          </p:cNvSpPr>
          <p:nvPr>
            <p:ph idx="1" hasCustomPrompt="1"/>
          </p:nvPr>
        </p:nvSpPr>
        <p:spPr>
          <a:xfrm>
            <a:off x="1043608" y="1676400"/>
            <a:ext cx="7643192" cy="4449763"/>
          </a:xfrm>
        </p:spPr>
        <p:txBody>
          <a:bodyPr/>
          <a:lstStyle>
            <a:lvl1pPr>
              <a:defRPr sz="2800" baseline="0">
                <a:latin typeface="Arial" pitchFamily="34" charset="0"/>
              </a:defRPr>
            </a:lvl1pPr>
            <a:lvl2pPr marL="800100" indent="-342900">
              <a:buFont typeface="Calibri" panose="020F0502020204030204" pitchFamily="34" charset="0"/>
              <a:buChar char="−"/>
              <a:defRPr sz="2000"/>
            </a:lvl2pPr>
          </a:lstStyle>
          <a:p>
            <a:pPr lvl="0"/>
            <a:r>
              <a:rPr lang="en-US" dirty="0"/>
              <a:t>Click to add text</a:t>
            </a:r>
          </a:p>
          <a:p>
            <a:pPr lvl="1"/>
            <a:endParaRPr lang="en-US" dirty="0"/>
          </a:p>
          <a:p>
            <a:pPr lvl="1"/>
            <a:endParaRPr lang="en-US" dirty="0"/>
          </a:p>
          <a:p>
            <a:pPr lvl="1"/>
            <a:endParaRPr lang="en-CA" dirty="0"/>
          </a:p>
        </p:txBody>
      </p:sp>
      <p:sp>
        <p:nvSpPr>
          <p:cNvPr id="9" name="Rectangle 8"/>
          <p:cNvSpPr/>
          <p:nvPr userDrawn="1"/>
        </p:nvSpPr>
        <p:spPr>
          <a:xfrm>
            <a:off x="0" y="1676399"/>
            <a:ext cx="683568" cy="44497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683568" cy="1600200"/>
          </a:xfrm>
          <a:prstGeom prst="rect">
            <a:avLst/>
          </a:prstGeom>
          <a:solidFill>
            <a:srgbClr val="651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81A4846-02F9-B4E3-31CC-3448AD05202A}"/>
              </a:ext>
            </a:extLst>
          </p:cNvPr>
          <p:cNvGrpSpPr/>
          <p:nvPr userDrawn="1"/>
        </p:nvGrpSpPr>
        <p:grpSpPr>
          <a:xfrm>
            <a:off x="-5970" y="6162086"/>
            <a:ext cx="9184814" cy="731918"/>
            <a:chOff x="-5970" y="6162086"/>
            <a:chExt cx="9184814" cy="731918"/>
          </a:xfrm>
        </p:grpSpPr>
        <p:sp>
          <p:nvSpPr>
            <p:cNvPr id="17" name="Rectangle 16">
              <a:extLst>
                <a:ext uri="{FF2B5EF4-FFF2-40B4-BE49-F238E27FC236}">
                  <a16:creationId xmlns:a16="http://schemas.microsoft.com/office/drawing/2014/main" id="{1055FCC0-ED1C-660C-D223-BD68811BAE7F}"/>
                </a:ext>
              </a:extLst>
            </p:cNvPr>
            <p:cNvSpPr/>
            <p:nvPr userDrawn="1"/>
          </p:nvSpPr>
          <p:spPr>
            <a:xfrm>
              <a:off x="-5970" y="6162086"/>
              <a:ext cx="9155941" cy="696245"/>
            </a:xfrm>
            <a:prstGeom prst="rect">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a:extLst>
                <a:ext uri="{FF2B5EF4-FFF2-40B4-BE49-F238E27FC236}">
                  <a16:creationId xmlns:a16="http://schemas.microsoft.com/office/drawing/2014/main" id="{2B832A0B-4138-D7F9-8C7C-88AB64EDB1CA}"/>
                </a:ext>
              </a:extLst>
            </p:cNvPr>
            <p:cNvPicPr>
              <a:picLocks noChangeAspect="1"/>
            </p:cNvPicPr>
            <p:nvPr userDrawn="1"/>
          </p:nvPicPr>
          <p:blipFill>
            <a:blip r:embed="rId2"/>
            <a:stretch>
              <a:fillRect/>
            </a:stretch>
          </p:blipFill>
          <p:spPr>
            <a:xfrm>
              <a:off x="5868144" y="6315254"/>
              <a:ext cx="3149697" cy="434875"/>
            </a:xfrm>
            <a:prstGeom prst="rect">
              <a:avLst/>
            </a:prstGeom>
          </p:spPr>
        </p:pic>
        <p:sp>
          <p:nvSpPr>
            <p:cNvPr id="19" name="Rectangle 18">
              <a:extLst>
                <a:ext uri="{FF2B5EF4-FFF2-40B4-BE49-F238E27FC236}">
                  <a16:creationId xmlns:a16="http://schemas.microsoft.com/office/drawing/2014/main" id="{83BADB22-DAC3-22D7-48AD-71AB537C1DAA}"/>
                </a:ext>
              </a:extLst>
            </p:cNvPr>
            <p:cNvSpPr/>
            <p:nvPr userDrawn="1"/>
          </p:nvSpPr>
          <p:spPr>
            <a:xfrm>
              <a:off x="-1668" y="6821996"/>
              <a:ext cx="9180512" cy="72008"/>
            </a:xfrm>
            <a:prstGeom prst="rect">
              <a:avLst/>
            </a:prstGeom>
            <a:solidFill>
              <a:srgbClr val="4C7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 name="Picture 19" descr="A black background with white text&#10;&#10;Description automatically generated">
              <a:extLst>
                <a:ext uri="{FF2B5EF4-FFF2-40B4-BE49-F238E27FC236}">
                  <a16:creationId xmlns:a16="http://schemas.microsoft.com/office/drawing/2014/main" id="{F54F0349-B4CA-32C7-9AFF-7DC5A1D22A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12" y="6234094"/>
              <a:ext cx="3600400" cy="564769"/>
            </a:xfrm>
            <a:prstGeom prst="rect">
              <a:avLst/>
            </a:prstGeom>
          </p:spPr>
        </p:pic>
      </p:grpSp>
    </p:spTree>
    <p:extLst>
      <p:ext uri="{BB962C8B-B14F-4D97-AF65-F5344CB8AC3E}">
        <p14:creationId xmlns:p14="http://schemas.microsoft.com/office/powerpoint/2010/main" val="7715420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55D799D7-858A-4102-9CD4-9DE9C4D243DC}" type="datetimeFigureOut">
              <a:rPr lang="en-CA" smtClean="0"/>
              <a:pPr/>
              <a:t>2025-10-15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C285421F-57AA-4822-92FA-5F7F97F73123}" type="slidenum">
              <a:rPr lang="en-CA" smtClean="0"/>
              <a:pPr/>
              <a:t>‹#›</a:t>
            </a:fld>
            <a:endParaRPr lang="en-CA"/>
          </a:p>
        </p:txBody>
      </p:sp>
    </p:spTree>
    <p:extLst>
      <p:ext uri="{BB962C8B-B14F-4D97-AF65-F5344CB8AC3E}">
        <p14:creationId xmlns:p14="http://schemas.microsoft.com/office/powerpoint/2010/main" val="1852014283"/>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53" r:id="rId3"/>
    <p:sldLayoutId id="2147483655" r:id="rId4"/>
  </p:sldLayoutIdLst>
  <p:txStyles>
    <p:title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ouac.on.ca/undergrad-guide" TargetMode="Externa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www.ouac.on.ca/"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www.youtube.com/embed/F9MyAdvn0cg?start=129&amp;feature=oembed"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ideo" Target="https://www.youtube.com/embed/FOo9ahZVrvM?feature=oembed"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2" y="1916832"/>
            <a:ext cx="9134872" cy="759890"/>
          </a:xfrm>
        </p:spPr>
        <p:txBody>
          <a:bodyPr>
            <a:normAutofit fontScale="90000"/>
          </a:bodyPr>
          <a:lstStyle/>
          <a:p>
            <a:r>
              <a:rPr lang="en-CA" dirty="0"/>
              <a:t>Applying to </a:t>
            </a:r>
            <a:br>
              <a:rPr lang="en-CA" dirty="0"/>
            </a:br>
            <a:r>
              <a:rPr lang="en-CA" dirty="0"/>
              <a:t>Ontario’s Universities</a:t>
            </a:r>
          </a:p>
        </p:txBody>
      </p:sp>
      <p:sp>
        <p:nvSpPr>
          <p:cNvPr id="4" name="Subtitle 3"/>
          <p:cNvSpPr>
            <a:spLocks noGrp="1"/>
          </p:cNvSpPr>
          <p:nvPr>
            <p:ph type="subTitle" idx="1"/>
          </p:nvPr>
        </p:nvSpPr>
        <p:spPr>
          <a:xfrm>
            <a:off x="42648" y="2899541"/>
            <a:ext cx="9144000" cy="1468677"/>
          </a:xfrm>
        </p:spPr>
        <p:txBody>
          <a:bodyPr>
            <a:normAutofit/>
          </a:bodyPr>
          <a:lstStyle/>
          <a:p>
            <a:r>
              <a:rPr lang="en-CA" b="1" dirty="0">
                <a:hlinkClick r:id="rId2"/>
              </a:rPr>
              <a:t>www.ouac.on.ca/undergrad-guide</a:t>
            </a:r>
            <a:r>
              <a:rPr lang="en-CA" b="1" dirty="0"/>
              <a:t> </a:t>
            </a:r>
          </a:p>
        </p:txBody>
      </p:sp>
      <p:pic>
        <p:nvPicPr>
          <p:cNvPr id="5" name="Graphic 4">
            <a:extLst>
              <a:ext uri="{FF2B5EF4-FFF2-40B4-BE49-F238E27FC236}">
                <a16:creationId xmlns:a16="http://schemas.microsoft.com/office/drawing/2014/main" id="{116A56E5-8986-9905-1319-114824F30F4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6556" y="404664"/>
            <a:ext cx="1656184" cy="1324947"/>
          </a:xfrm>
          <a:prstGeom prst="rect">
            <a:avLst/>
          </a:prstGeom>
        </p:spPr>
      </p:pic>
      <p:sp>
        <p:nvSpPr>
          <p:cNvPr id="3" name="Rectangle 1">
            <a:extLst>
              <a:ext uri="{FF2B5EF4-FFF2-40B4-BE49-F238E27FC236}">
                <a16:creationId xmlns:a16="http://schemas.microsoft.com/office/drawing/2014/main" id="{68CDB317-5435-734F-1A4E-926F0BC0B19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cs typeface="Calibri" panose="020F0502020204030204" pitchFamily="34" charset="0"/>
              </a:rPr>
              <a:t>karenskinner1978@gmail.com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82746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7131BF55-8D1C-764D-23E8-162865CD57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664284"/>
            <a:ext cx="6336704" cy="3529432"/>
          </a:xfrm>
          <a:prstGeom prst="rect">
            <a:avLst/>
          </a:prstGeom>
          <a:ln>
            <a:solidFill>
              <a:schemeClr val="tx1">
                <a:lumMod val="50000"/>
                <a:lumOff val="50000"/>
              </a:schemeClr>
            </a:solidFill>
          </a:ln>
        </p:spPr>
      </p:pic>
      <p:sp>
        <p:nvSpPr>
          <p:cNvPr id="2" name="Title 1"/>
          <p:cNvSpPr>
            <a:spLocks noGrp="1"/>
          </p:cNvSpPr>
          <p:nvPr>
            <p:ph type="title"/>
          </p:nvPr>
        </p:nvSpPr>
        <p:spPr/>
        <p:txBody>
          <a:bodyPr>
            <a:normAutofit/>
          </a:bodyPr>
          <a:lstStyle/>
          <a:p>
            <a:r>
              <a:rPr lang="en-CA" dirty="0"/>
              <a:t>Navigating the Application</a:t>
            </a:r>
          </a:p>
        </p:txBody>
      </p:sp>
      <p:sp>
        <p:nvSpPr>
          <p:cNvPr id="8" name="Right Brace 7">
            <a:extLst>
              <a:ext uri="{FF2B5EF4-FFF2-40B4-BE49-F238E27FC236}">
                <a16:creationId xmlns:a16="http://schemas.microsoft.com/office/drawing/2014/main" id="{AADAC13B-2908-C7D1-1F89-4EFCB4DC6BFD}"/>
              </a:ext>
            </a:extLst>
          </p:cNvPr>
          <p:cNvSpPr/>
          <p:nvPr/>
        </p:nvSpPr>
        <p:spPr>
          <a:xfrm>
            <a:off x="8354651" y="2564903"/>
            <a:ext cx="609837" cy="2628813"/>
          </a:xfrm>
          <a:prstGeom prst="rightBrace">
            <a:avLst>
              <a:gd name="adj1" fmla="val 8333"/>
              <a:gd name="adj2" fmla="val 49520"/>
            </a:avLst>
          </a:prstGeom>
          <a:ln w="57150">
            <a:solidFill>
              <a:srgbClr val="F0BF5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9" name="Right Brace 8">
            <a:extLst>
              <a:ext uri="{FF2B5EF4-FFF2-40B4-BE49-F238E27FC236}">
                <a16:creationId xmlns:a16="http://schemas.microsoft.com/office/drawing/2014/main" id="{4210C8C2-6B41-77BC-34BF-5396B26EF4BA}"/>
              </a:ext>
            </a:extLst>
          </p:cNvPr>
          <p:cNvSpPr/>
          <p:nvPr/>
        </p:nvSpPr>
        <p:spPr>
          <a:xfrm flipH="1">
            <a:off x="864249" y="2708921"/>
            <a:ext cx="664298" cy="1584176"/>
          </a:xfrm>
          <a:prstGeom prst="rightBrace">
            <a:avLst>
              <a:gd name="adj1" fmla="val 8333"/>
              <a:gd name="adj2" fmla="val 49520"/>
            </a:avLst>
          </a:prstGeom>
          <a:ln w="57150">
            <a:solidFill>
              <a:srgbClr val="F0BF5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Tree>
    <p:extLst>
      <p:ext uri="{BB962C8B-B14F-4D97-AF65-F5344CB8AC3E}">
        <p14:creationId xmlns:p14="http://schemas.microsoft.com/office/powerpoint/2010/main" val="3676778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My Personal Details</a:t>
            </a:r>
          </a:p>
        </p:txBody>
      </p:sp>
      <p:pic>
        <p:nvPicPr>
          <p:cNvPr id="6" name="Picture 5" descr="A screenshot of a contact page&#10;&#10;Description automatically generated">
            <a:extLst>
              <a:ext uri="{FF2B5EF4-FFF2-40B4-BE49-F238E27FC236}">
                <a16:creationId xmlns:a16="http://schemas.microsoft.com/office/drawing/2014/main" id="{371E1CCC-2152-36E8-77D4-C2794B5E81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7782" y="1381688"/>
            <a:ext cx="5473849" cy="4761108"/>
          </a:xfrm>
          <a:prstGeom prst="rect">
            <a:avLst/>
          </a:prstGeom>
        </p:spPr>
      </p:pic>
      <p:sp>
        <p:nvSpPr>
          <p:cNvPr id="7" name="AutoShape 13">
            <a:extLst>
              <a:ext uri="{FF2B5EF4-FFF2-40B4-BE49-F238E27FC236}">
                <a16:creationId xmlns:a16="http://schemas.microsoft.com/office/drawing/2014/main" id="{3B9EF99A-EA2F-2A3B-ADF2-A56E14961424}"/>
              </a:ext>
            </a:extLst>
          </p:cNvPr>
          <p:cNvSpPr>
            <a:spLocks noChangeArrowheads="1"/>
          </p:cNvSpPr>
          <p:nvPr/>
        </p:nvSpPr>
        <p:spPr bwMode="auto">
          <a:xfrm>
            <a:off x="4572000" y="3789040"/>
            <a:ext cx="3816424" cy="1117210"/>
          </a:xfrm>
          <a:prstGeom prst="wedgeRectCallout">
            <a:avLst>
              <a:gd name="adj1" fmla="val -22315"/>
              <a:gd name="adj2" fmla="val 134010"/>
            </a:avLst>
          </a:prstGeom>
          <a:solidFill>
            <a:schemeClr val="bg1">
              <a:lumMod val="95000"/>
            </a:schemeClr>
          </a:solidFill>
          <a:ln w="9525">
            <a:solidFill>
              <a:srgbClr val="215968"/>
            </a:solidFill>
            <a:miter lim="800000"/>
            <a:headEnd/>
            <a:tailEnd/>
          </a:ln>
        </p:spPr>
        <p:txBody>
          <a:bodyPr anchor="ctr"/>
          <a:lstStyle/>
          <a:p>
            <a:pPr algn="ctr" eaLnBrk="0" hangingPunct="0"/>
            <a:r>
              <a:rPr lang="en-US" sz="2000" dirty="0">
                <a:solidFill>
                  <a:srgbClr val="6F0621"/>
                </a:solidFill>
                <a:latin typeface="Arial" panose="020B0604020202020204" pitchFamily="34" charset="0"/>
                <a:cs typeface="Arial" panose="020B0604020202020204" pitchFamily="34" charset="0"/>
              </a:rPr>
              <a:t>You are not able to submit your application until you verify your email address.</a:t>
            </a:r>
          </a:p>
        </p:txBody>
      </p:sp>
      <p:pic>
        <p:nvPicPr>
          <p:cNvPr id="4" name="Picture 3">
            <a:extLst>
              <a:ext uri="{FF2B5EF4-FFF2-40B4-BE49-F238E27FC236}">
                <a16:creationId xmlns:a16="http://schemas.microsoft.com/office/drawing/2014/main" id="{C863C69C-D837-114F-09EE-7F77690073AB}"/>
              </a:ext>
            </a:extLst>
          </p:cNvPr>
          <p:cNvPicPr>
            <a:picLocks noChangeAspect="1"/>
          </p:cNvPicPr>
          <p:nvPr/>
        </p:nvPicPr>
        <p:blipFill>
          <a:blip r:embed="rId4"/>
          <a:stretch>
            <a:fillRect/>
          </a:stretch>
        </p:blipFill>
        <p:spPr>
          <a:xfrm>
            <a:off x="755576" y="1381688"/>
            <a:ext cx="2343150" cy="3219450"/>
          </a:xfrm>
          <a:prstGeom prst="rect">
            <a:avLst/>
          </a:prstGeom>
        </p:spPr>
      </p:pic>
      <p:sp>
        <p:nvSpPr>
          <p:cNvPr id="3" name="Rectangle 2">
            <a:extLst>
              <a:ext uri="{FF2B5EF4-FFF2-40B4-BE49-F238E27FC236}">
                <a16:creationId xmlns:a16="http://schemas.microsoft.com/office/drawing/2014/main" id="{AA0D1F54-CF2F-7B90-AFF1-92A997A8A0FB}"/>
              </a:ext>
            </a:extLst>
          </p:cNvPr>
          <p:cNvSpPr/>
          <p:nvPr/>
        </p:nvSpPr>
        <p:spPr>
          <a:xfrm>
            <a:off x="3419872" y="5476312"/>
            <a:ext cx="936104" cy="2160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Arrow: Right 4">
            <a:extLst>
              <a:ext uri="{FF2B5EF4-FFF2-40B4-BE49-F238E27FC236}">
                <a16:creationId xmlns:a16="http://schemas.microsoft.com/office/drawing/2014/main" id="{DBFC0A47-332E-E2EC-25FF-2ECFEEB77DB4}"/>
              </a:ext>
            </a:extLst>
          </p:cNvPr>
          <p:cNvSpPr/>
          <p:nvPr/>
        </p:nvSpPr>
        <p:spPr>
          <a:xfrm>
            <a:off x="323528" y="2204864"/>
            <a:ext cx="720080" cy="216024"/>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8" name="Arrow: Right 7">
            <a:extLst>
              <a:ext uri="{FF2B5EF4-FFF2-40B4-BE49-F238E27FC236}">
                <a16:creationId xmlns:a16="http://schemas.microsoft.com/office/drawing/2014/main" id="{21D011AD-A3A7-BBC3-CBF9-6D997D1C75CB}"/>
              </a:ext>
            </a:extLst>
          </p:cNvPr>
          <p:cNvSpPr/>
          <p:nvPr/>
        </p:nvSpPr>
        <p:spPr>
          <a:xfrm>
            <a:off x="323528" y="2856585"/>
            <a:ext cx="720080" cy="162335"/>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9" name="Arrow: Right 8">
            <a:extLst>
              <a:ext uri="{FF2B5EF4-FFF2-40B4-BE49-F238E27FC236}">
                <a16:creationId xmlns:a16="http://schemas.microsoft.com/office/drawing/2014/main" id="{DEDFFAEF-270E-EEB2-867E-FB3AA0E5CB9C}"/>
              </a:ext>
            </a:extLst>
          </p:cNvPr>
          <p:cNvSpPr/>
          <p:nvPr/>
        </p:nvSpPr>
        <p:spPr>
          <a:xfrm>
            <a:off x="323528" y="3534279"/>
            <a:ext cx="720080" cy="162335"/>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0" name="Arrow: Right 9">
            <a:extLst>
              <a:ext uri="{FF2B5EF4-FFF2-40B4-BE49-F238E27FC236}">
                <a16:creationId xmlns:a16="http://schemas.microsoft.com/office/drawing/2014/main" id="{F049EA51-B29B-64A0-F482-754A2439660C}"/>
              </a:ext>
            </a:extLst>
          </p:cNvPr>
          <p:cNvSpPr/>
          <p:nvPr/>
        </p:nvSpPr>
        <p:spPr>
          <a:xfrm>
            <a:off x="251520" y="4204321"/>
            <a:ext cx="720080" cy="216024"/>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Tree>
    <p:extLst>
      <p:ext uri="{BB962C8B-B14F-4D97-AF65-F5344CB8AC3E}">
        <p14:creationId xmlns:p14="http://schemas.microsoft.com/office/powerpoint/2010/main" val="260772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 screen&#10;&#10;Description automatically generated">
            <a:extLst>
              <a:ext uri="{FF2B5EF4-FFF2-40B4-BE49-F238E27FC236}">
                <a16:creationId xmlns:a16="http://schemas.microsoft.com/office/drawing/2014/main" id="{CF226385-885B-6972-BEEE-41DC1BD870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720" y="1268760"/>
            <a:ext cx="6600912" cy="4799880"/>
          </a:xfrm>
          <a:prstGeom prst="rect">
            <a:avLst/>
          </a:prstGeom>
        </p:spPr>
      </p:pic>
      <p:sp>
        <p:nvSpPr>
          <p:cNvPr id="2" name="Title 1"/>
          <p:cNvSpPr>
            <a:spLocks noGrp="1"/>
          </p:cNvSpPr>
          <p:nvPr>
            <p:ph type="title"/>
          </p:nvPr>
        </p:nvSpPr>
        <p:spPr/>
        <p:txBody>
          <a:bodyPr/>
          <a:lstStyle/>
          <a:p>
            <a:r>
              <a:rPr lang="en-CA" dirty="0"/>
              <a:t>My Background – Education</a:t>
            </a:r>
          </a:p>
        </p:txBody>
      </p:sp>
      <p:sp>
        <p:nvSpPr>
          <p:cNvPr id="4" name="Rectangle 3" descr="&#10;">
            <a:extLst>
              <a:ext uri="{FF2B5EF4-FFF2-40B4-BE49-F238E27FC236}">
                <a16:creationId xmlns:a16="http://schemas.microsoft.com/office/drawing/2014/main" id="{0BA0552E-E26C-CF94-88AA-91619CBFD4BE}"/>
              </a:ext>
            </a:extLst>
          </p:cNvPr>
          <p:cNvSpPr/>
          <p:nvPr/>
        </p:nvSpPr>
        <p:spPr>
          <a:xfrm>
            <a:off x="5292080" y="1556792"/>
            <a:ext cx="3672408" cy="4511848"/>
          </a:xfrm>
          <a:prstGeom prst="rect">
            <a:avLst/>
          </a:prstGeom>
          <a:solidFill>
            <a:schemeClr val="bg1">
              <a:lumMod val="95000"/>
            </a:schemeClr>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eaLnBrk="0" hangingPunct="0">
              <a:spcBef>
                <a:spcPct val="50000"/>
              </a:spcBef>
              <a:defRPr/>
            </a:pPr>
            <a:r>
              <a:rPr lang="en-US" sz="2000" b="1" i="1" dirty="0">
                <a:solidFill>
                  <a:srgbClr val="6F0621"/>
                </a:solidFill>
                <a:latin typeface="Arial" pitchFamily="34" charset="0"/>
                <a:cs typeface="Arial" pitchFamily="34" charset="0"/>
              </a:rPr>
              <a:t>Provide information about all institutions where you registered in 1 or more high school courses.</a:t>
            </a:r>
          </a:p>
          <a:p>
            <a:pPr marL="342900" indent="-288000" eaLnBrk="0" hangingPunct="0">
              <a:buFont typeface="Arial" panose="020B0604020202020204" pitchFamily="34" charset="0"/>
              <a:buChar char="•"/>
              <a:defRPr/>
            </a:pPr>
            <a:r>
              <a:rPr lang="en-US" sz="2000" b="1" i="1" dirty="0">
                <a:solidFill>
                  <a:srgbClr val="6F0621"/>
                </a:solidFill>
                <a:latin typeface="Arial" pitchFamily="34" charset="0"/>
                <a:cs typeface="Arial" pitchFamily="34" charset="0"/>
              </a:rPr>
              <a:t>Day school</a:t>
            </a:r>
          </a:p>
          <a:p>
            <a:pPr marL="342900" indent="-288000" eaLnBrk="0" hangingPunct="0">
              <a:buFont typeface="Arial" panose="020B0604020202020204" pitchFamily="34" charset="0"/>
              <a:buChar char="•"/>
              <a:defRPr/>
            </a:pPr>
            <a:r>
              <a:rPr lang="en-US" sz="2000" b="1" i="1" dirty="0">
                <a:solidFill>
                  <a:srgbClr val="6F0621"/>
                </a:solidFill>
                <a:latin typeface="Arial" pitchFamily="34" charset="0"/>
                <a:cs typeface="Arial" pitchFamily="34" charset="0"/>
              </a:rPr>
              <a:t>Night school</a:t>
            </a:r>
          </a:p>
          <a:p>
            <a:pPr marL="342900" indent="-288000" eaLnBrk="0" hangingPunct="0">
              <a:buFont typeface="Arial" panose="020B0604020202020204" pitchFamily="34" charset="0"/>
              <a:buChar char="•"/>
              <a:defRPr/>
            </a:pPr>
            <a:r>
              <a:rPr lang="en-US" sz="2000" b="1" i="1" dirty="0">
                <a:solidFill>
                  <a:srgbClr val="6F0621"/>
                </a:solidFill>
                <a:latin typeface="Arial" pitchFamily="34" charset="0"/>
                <a:cs typeface="Arial" pitchFamily="34" charset="0"/>
              </a:rPr>
              <a:t>Summer school</a:t>
            </a:r>
          </a:p>
          <a:p>
            <a:pPr marL="342900" indent="-288000" eaLnBrk="0" hangingPunct="0">
              <a:buFont typeface="Arial" panose="020B0604020202020204" pitchFamily="34" charset="0"/>
              <a:buChar char="•"/>
              <a:defRPr/>
            </a:pPr>
            <a:r>
              <a:rPr lang="en-US" sz="2000" b="1" i="1" dirty="0">
                <a:solidFill>
                  <a:srgbClr val="6F0621"/>
                </a:solidFill>
                <a:latin typeface="Arial" pitchFamily="34" charset="0"/>
                <a:cs typeface="Arial" pitchFamily="34" charset="0"/>
              </a:rPr>
              <a:t>Private school</a:t>
            </a:r>
          </a:p>
          <a:p>
            <a:pPr marL="342900" indent="-288000" eaLnBrk="0" hangingPunct="0">
              <a:buFont typeface="Arial" panose="020B0604020202020204" pitchFamily="34" charset="0"/>
              <a:buChar char="•"/>
              <a:defRPr/>
            </a:pPr>
            <a:r>
              <a:rPr lang="en-US" sz="2000" b="1" i="1" dirty="0">
                <a:solidFill>
                  <a:srgbClr val="6F0621"/>
                </a:solidFill>
                <a:latin typeface="Arial" pitchFamily="34" charset="0"/>
                <a:cs typeface="Arial" pitchFamily="34" charset="0"/>
              </a:rPr>
              <a:t>Virtual school</a:t>
            </a:r>
          </a:p>
          <a:p>
            <a:pPr eaLnBrk="0" hangingPunct="0">
              <a:spcBef>
                <a:spcPct val="50000"/>
              </a:spcBef>
              <a:defRPr/>
            </a:pPr>
            <a:r>
              <a:rPr lang="en-US" sz="2000" dirty="0">
                <a:solidFill>
                  <a:srgbClr val="6F0621"/>
                </a:solidFill>
                <a:latin typeface="Arial" pitchFamily="34" charset="0"/>
                <a:cs typeface="Arial" pitchFamily="34" charset="0"/>
              </a:rPr>
              <a:t>Provide information about postsecondary courses you took as part of an enrichment or dual credit program.</a:t>
            </a:r>
          </a:p>
        </p:txBody>
      </p:sp>
    </p:spTree>
    <p:extLst>
      <p:ext uri="{BB962C8B-B14F-4D97-AF65-F5344CB8AC3E}">
        <p14:creationId xmlns:p14="http://schemas.microsoft.com/office/powerpoint/2010/main" val="3673302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 screen&#10;&#10;Description automatically generated">
            <a:extLst>
              <a:ext uri="{FF2B5EF4-FFF2-40B4-BE49-F238E27FC236}">
                <a16:creationId xmlns:a16="http://schemas.microsoft.com/office/drawing/2014/main" id="{CF226385-885B-6972-BEEE-41DC1BD870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720" y="1268760"/>
            <a:ext cx="6600912" cy="4799880"/>
          </a:xfrm>
          <a:prstGeom prst="rect">
            <a:avLst/>
          </a:prstGeom>
        </p:spPr>
      </p:pic>
      <p:sp>
        <p:nvSpPr>
          <p:cNvPr id="2" name="Title 1"/>
          <p:cNvSpPr>
            <a:spLocks noGrp="1"/>
          </p:cNvSpPr>
          <p:nvPr>
            <p:ph type="title"/>
          </p:nvPr>
        </p:nvSpPr>
        <p:spPr/>
        <p:txBody>
          <a:bodyPr/>
          <a:lstStyle/>
          <a:p>
            <a:r>
              <a:rPr lang="en-CA" dirty="0"/>
              <a:t>My Background – Education</a:t>
            </a:r>
          </a:p>
        </p:txBody>
      </p:sp>
      <p:sp>
        <p:nvSpPr>
          <p:cNvPr id="4" name="Rectangle 3" descr="&#10;">
            <a:extLst>
              <a:ext uri="{FF2B5EF4-FFF2-40B4-BE49-F238E27FC236}">
                <a16:creationId xmlns:a16="http://schemas.microsoft.com/office/drawing/2014/main" id="{0BA0552E-E26C-CF94-88AA-91619CBFD4BE}"/>
              </a:ext>
            </a:extLst>
          </p:cNvPr>
          <p:cNvSpPr/>
          <p:nvPr/>
        </p:nvSpPr>
        <p:spPr>
          <a:xfrm>
            <a:off x="5292080" y="2983268"/>
            <a:ext cx="3240360" cy="3085372"/>
          </a:xfrm>
          <a:prstGeom prst="rect">
            <a:avLst/>
          </a:prstGeom>
          <a:solidFill>
            <a:schemeClr val="bg1">
              <a:lumMod val="95000"/>
            </a:schemeClr>
          </a:solidFill>
          <a:ln>
            <a:solidFill>
              <a:srgbClr val="215968"/>
            </a:solidFill>
          </a:ln>
        </p:spPr>
        <p:style>
          <a:lnRef idx="3">
            <a:schemeClr val="lt1"/>
          </a:lnRef>
          <a:fillRef idx="1">
            <a:schemeClr val="accent5"/>
          </a:fillRef>
          <a:effectRef idx="1">
            <a:schemeClr val="accent5"/>
          </a:effectRef>
          <a:fontRef idx="minor">
            <a:schemeClr val="lt1"/>
          </a:fontRef>
        </p:style>
        <p:txBody>
          <a:bodyPr lIns="91440" tIns="45720" rIns="91440" bIns="45720" anchor="ctr"/>
          <a:lstStyle/>
          <a:p>
            <a:pPr eaLnBrk="0" hangingPunct="0">
              <a:spcBef>
                <a:spcPct val="50000"/>
              </a:spcBef>
              <a:defRPr/>
            </a:pPr>
            <a:r>
              <a:rPr lang="en-CA" sz="1600" dirty="0">
                <a:solidFill>
                  <a:srgbClr val="6F0621"/>
                </a:solidFill>
                <a:latin typeface="Arial"/>
                <a:cs typeface="Arial"/>
              </a:rPr>
              <a:t>“Will you be taking courses at this school anytime between September 1, 2025 and August 31, 2026?”</a:t>
            </a:r>
          </a:p>
          <a:p>
            <a:pPr marL="342900" indent="-342900" eaLnBrk="0" hangingPunct="0">
              <a:spcBef>
                <a:spcPct val="50000"/>
              </a:spcBef>
              <a:buFont typeface="Arial" panose="020B0604020202020204" pitchFamily="34" charset="0"/>
              <a:buChar char="•"/>
              <a:defRPr/>
            </a:pPr>
            <a:r>
              <a:rPr lang="en-CA" sz="1600" dirty="0">
                <a:solidFill>
                  <a:srgbClr val="6F0621"/>
                </a:solidFill>
                <a:latin typeface="Arial" pitchFamily="34" charset="0"/>
                <a:cs typeface="Arial" pitchFamily="34" charset="0"/>
              </a:rPr>
              <a:t>Enter the month, year you first starting attending</a:t>
            </a:r>
          </a:p>
          <a:p>
            <a:pPr marL="342900" indent="-342900" eaLnBrk="0" hangingPunct="0">
              <a:spcBef>
                <a:spcPct val="50000"/>
              </a:spcBef>
              <a:buFont typeface="Arial" panose="020B0604020202020204" pitchFamily="34" charset="0"/>
              <a:buChar char="•"/>
              <a:defRPr/>
            </a:pPr>
            <a:r>
              <a:rPr lang="en-CA" sz="1600" dirty="0">
                <a:solidFill>
                  <a:srgbClr val="6F0621"/>
                </a:solidFill>
                <a:latin typeface="Arial" pitchFamily="34" charset="0"/>
                <a:cs typeface="Arial" pitchFamily="34" charset="0"/>
              </a:rPr>
              <a:t>The highest grade completed or expected to complete</a:t>
            </a:r>
            <a:endParaRPr lang="en-US" sz="1600" dirty="0">
              <a:solidFill>
                <a:srgbClr val="6F0621"/>
              </a:solidFill>
              <a:latin typeface="Arial" pitchFamily="34" charset="0"/>
              <a:cs typeface="Arial" pitchFamily="34" charset="0"/>
            </a:endParaRPr>
          </a:p>
        </p:txBody>
      </p:sp>
    </p:spTree>
    <p:extLst>
      <p:ext uri="{BB962C8B-B14F-4D97-AF65-F5344CB8AC3E}">
        <p14:creationId xmlns:p14="http://schemas.microsoft.com/office/powerpoint/2010/main" val="366859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omputer screen&#10;&#10;Description automatically generated">
            <a:extLst>
              <a:ext uri="{FF2B5EF4-FFF2-40B4-BE49-F238E27FC236}">
                <a16:creationId xmlns:a16="http://schemas.microsoft.com/office/drawing/2014/main" id="{A4A07E6D-45BA-F3B3-EBB9-09EF10987F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3695" y="1340768"/>
            <a:ext cx="5178505" cy="4525963"/>
          </a:xfrm>
        </p:spPr>
      </p:pic>
      <p:sp>
        <p:nvSpPr>
          <p:cNvPr id="2" name="Title 1"/>
          <p:cNvSpPr>
            <a:spLocks noGrp="1"/>
          </p:cNvSpPr>
          <p:nvPr>
            <p:ph type="title"/>
          </p:nvPr>
        </p:nvSpPr>
        <p:spPr/>
        <p:txBody>
          <a:bodyPr>
            <a:normAutofit/>
          </a:bodyPr>
          <a:lstStyle/>
          <a:p>
            <a:r>
              <a:rPr lang="en-CA" dirty="0"/>
              <a:t>My Background – Tell Us More</a:t>
            </a:r>
          </a:p>
        </p:txBody>
      </p:sp>
      <p:sp>
        <p:nvSpPr>
          <p:cNvPr id="4" name="Rectangle 3" descr="&#10;">
            <a:extLst>
              <a:ext uri="{FF2B5EF4-FFF2-40B4-BE49-F238E27FC236}">
                <a16:creationId xmlns:a16="http://schemas.microsoft.com/office/drawing/2014/main" id="{8B04FFF7-4000-833A-B822-26F81FF53EC6}"/>
              </a:ext>
            </a:extLst>
          </p:cNvPr>
          <p:cNvSpPr/>
          <p:nvPr/>
        </p:nvSpPr>
        <p:spPr>
          <a:xfrm>
            <a:off x="5827843" y="2332187"/>
            <a:ext cx="2232248" cy="2224186"/>
          </a:xfrm>
          <a:prstGeom prst="rect">
            <a:avLst/>
          </a:prstGeom>
          <a:solidFill>
            <a:schemeClr val="bg1">
              <a:lumMod val="95000"/>
            </a:schemeClr>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eaLnBrk="0" hangingPunct="0">
              <a:spcBef>
                <a:spcPct val="50000"/>
              </a:spcBef>
              <a:defRPr/>
            </a:pPr>
            <a:r>
              <a:rPr lang="en-US" sz="2000" dirty="0">
                <a:solidFill>
                  <a:srgbClr val="6F0621"/>
                </a:solidFill>
                <a:latin typeface="Arial" pitchFamily="34" charset="0"/>
                <a:cs typeface="Arial" pitchFamily="34" charset="0"/>
              </a:rPr>
              <a:t>Some fields are required. Select "Yes" to indicate you will achieve your OSSD, then add your OEN.</a:t>
            </a:r>
          </a:p>
        </p:txBody>
      </p:sp>
    </p:spTree>
    <p:extLst>
      <p:ext uri="{BB962C8B-B14F-4D97-AF65-F5344CB8AC3E}">
        <p14:creationId xmlns:p14="http://schemas.microsoft.com/office/powerpoint/2010/main" val="3095965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7A5D38D7-94C4-F012-7468-BF1A2A2D5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3" y="1194724"/>
            <a:ext cx="6822551" cy="4903509"/>
          </a:xfrm>
          <a:prstGeom prst="rect">
            <a:avLst/>
          </a:prstGeom>
        </p:spPr>
      </p:pic>
      <p:sp>
        <p:nvSpPr>
          <p:cNvPr id="2" name="Title 1"/>
          <p:cNvSpPr>
            <a:spLocks noGrp="1"/>
          </p:cNvSpPr>
          <p:nvPr>
            <p:ph type="title"/>
          </p:nvPr>
        </p:nvSpPr>
        <p:spPr/>
        <p:txBody>
          <a:bodyPr/>
          <a:lstStyle/>
          <a:p>
            <a:r>
              <a:rPr lang="en-CA" dirty="0"/>
              <a:t>My Choices</a:t>
            </a:r>
          </a:p>
        </p:txBody>
      </p:sp>
      <p:sp>
        <p:nvSpPr>
          <p:cNvPr id="5" name="AutoShape 8" descr="&#10;"/>
          <p:cNvSpPr>
            <a:spLocks noChangeArrowheads="1"/>
          </p:cNvSpPr>
          <p:nvPr/>
        </p:nvSpPr>
        <p:spPr bwMode="auto">
          <a:xfrm>
            <a:off x="3317032" y="2947969"/>
            <a:ext cx="3096344" cy="1619932"/>
          </a:xfrm>
          <a:prstGeom prst="wedgeRectCallout">
            <a:avLst>
              <a:gd name="adj1" fmla="val -48691"/>
              <a:gd name="adj2" fmla="val 17102"/>
            </a:avLst>
          </a:prstGeom>
          <a:solidFill>
            <a:schemeClr val="bg1">
              <a:lumMod val="95000"/>
            </a:schemeClr>
          </a:solidFill>
          <a:ln w="9525">
            <a:solidFill>
              <a:srgbClr val="215968"/>
            </a:solidFill>
            <a:miter lim="800000"/>
            <a:headEnd/>
            <a:tailEnd/>
          </a:ln>
        </p:spPr>
        <p:txBody>
          <a:bodyPr anchor="ctr"/>
          <a:lstStyle/>
          <a:p>
            <a:pPr eaLnBrk="0" hangingPunct="0"/>
            <a:r>
              <a:rPr lang="fr-CA" sz="2000" dirty="0">
                <a:solidFill>
                  <a:srgbClr val="6F0621"/>
                </a:solidFill>
                <a:latin typeface="Arial" panose="020B0604020202020204" pitchFamily="34" charset="0"/>
                <a:cs typeface="Arial" panose="020B0604020202020204" pitchFamily="34" charset="0"/>
              </a:rPr>
              <a:t>You can </a:t>
            </a:r>
            <a:r>
              <a:rPr lang="fr-CA" sz="2000" dirty="0" err="1">
                <a:solidFill>
                  <a:srgbClr val="6F0621"/>
                </a:solidFill>
                <a:latin typeface="Arial" panose="020B0604020202020204" pitchFamily="34" charset="0"/>
                <a:cs typeface="Arial" panose="020B0604020202020204" pitchFamily="34" charset="0"/>
              </a:rPr>
              <a:t>search</a:t>
            </a:r>
            <a:r>
              <a:rPr lang="fr-CA" sz="2000" dirty="0">
                <a:solidFill>
                  <a:srgbClr val="6F0621"/>
                </a:solidFill>
                <a:latin typeface="Arial" panose="020B0604020202020204" pitchFamily="34" charset="0"/>
                <a:cs typeface="Arial" panose="020B0604020202020204" pitchFamily="34" charset="0"/>
              </a:rPr>
              <a:t> for programs by </a:t>
            </a:r>
            <a:r>
              <a:rPr lang="fr-CA" sz="2000" dirty="0" err="1">
                <a:solidFill>
                  <a:srgbClr val="6F0621"/>
                </a:solidFill>
                <a:latin typeface="Arial" panose="020B0604020202020204" pitchFamily="34" charset="0"/>
                <a:cs typeface="Arial" panose="020B0604020202020204" pitchFamily="34" charset="0"/>
              </a:rPr>
              <a:t>university</a:t>
            </a:r>
            <a:r>
              <a:rPr lang="fr-CA" sz="2000" dirty="0">
                <a:solidFill>
                  <a:srgbClr val="6F0621"/>
                </a:solidFill>
                <a:latin typeface="Arial" panose="020B0604020202020204" pitchFamily="34" charset="0"/>
                <a:cs typeface="Arial" panose="020B0604020202020204" pitchFamily="34" charset="0"/>
              </a:rPr>
              <a:t>, </a:t>
            </a:r>
            <a:r>
              <a:rPr lang="fr-CA" sz="2000" dirty="0" err="1">
                <a:solidFill>
                  <a:srgbClr val="6F0621"/>
                </a:solidFill>
                <a:latin typeface="Arial" panose="020B0604020202020204" pitchFamily="34" charset="0"/>
                <a:cs typeface="Arial" panose="020B0604020202020204" pitchFamily="34" charset="0"/>
              </a:rPr>
              <a:t>geographic</a:t>
            </a:r>
            <a:r>
              <a:rPr lang="fr-CA" sz="2000" dirty="0">
                <a:solidFill>
                  <a:srgbClr val="6F0621"/>
                </a:solidFill>
                <a:latin typeface="Arial" panose="020B0604020202020204" pitchFamily="34" charset="0"/>
                <a:cs typeface="Arial" panose="020B0604020202020204" pitchFamily="34" charset="0"/>
              </a:rPr>
              <a:t> area or program code.</a:t>
            </a:r>
            <a:endParaRPr lang="en-US" sz="2000" dirty="0">
              <a:solidFill>
                <a:srgbClr val="6F06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408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BBD8DBB6-379C-FD29-EE37-58962EA3E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974" y="1844824"/>
            <a:ext cx="3339026" cy="4299490"/>
          </a:xfrm>
          <a:prstGeom prst="rect">
            <a:avLst/>
          </a:prstGeom>
        </p:spPr>
      </p:pic>
      <p:sp>
        <p:nvSpPr>
          <p:cNvPr id="2" name="Title 1"/>
          <p:cNvSpPr>
            <a:spLocks noGrp="1"/>
          </p:cNvSpPr>
          <p:nvPr>
            <p:ph type="title"/>
          </p:nvPr>
        </p:nvSpPr>
        <p:spPr/>
        <p:txBody>
          <a:bodyPr/>
          <a:lstStyle/>
          <a:p>
            <a:r>
              <a:rPr lang="en-CA" dirty="0"/>
              <a:t>After You Have Selected a Program</a:t>
            </a:r>
          </a:p>
        </p:txBody>
      </p:sp>
      <p:sp>
        <p:nvSpPr>
          <p:cNvPr id="3" name="Content Placeholder 2"/>
          <p:cNvSpPr>
            <a:spLocks noGrp="1"/>
          </p:cNvSpPr>
          <p:nvPr>
            <p:ph idx="1"/>
          </p:nvPr>
        </p:nvSpPr>
        <p:spPr>
          <a:xfrm>
            <a:off x="1043608" y="1415510"/>
            <a:ext cx="7643192" cy="4525963"/>
          </a:xfrm>
        </p:spPr>
        <p:txBody>
          <a:bodyPr>
            <a:normAutofit/>
          </a:bodyPr>
          <a:lstStyle/>
          <a:p>
            <a:pPr marL="0" indent="0">
              <a:buNone/>
            </a:pPr>
            <a:r>
              <a:rPr lang="en-CA" sz="2000" dirty="0"/>
              <a:t>Complete the program details for each program selected.</a:t>
            </a:r>
          </a:p>
        </p:txBody>
      </p:sp>
      <p:sp>
        <p:nvSpPr>
          <p:cNvPr id="6" name="AutoShape 13"/>
          <p:cNvSpPr>
            <a:spLocks noChangeArrowheads="1"/>
          </p:cNvSpPr>
          <p:nvPr/>
        </p:nvSpPr>
        <p:spPr bwMode="auto">
          <a:xfrm>
            <a:off x="4865204" y="3382501"/>
            <a:ext cx="3816424" cy="1224136"/>
          </a:xfrm>
          <a:prstGeom prst="wedgeRectCallout">
            <a:avLst>
              <a:gd name="adj1" fmla="val -74171"/>
              <a:gd name="adj2" fmla="val -9414"/>
            </a:avLst>
          </a:prstGeom>
          <a:solidFill>
            <a:schemeClr val="bg1">
              <a:lumMod val="95000"/>
            </a:schemeClr>
          </a:solidFill>
          <a:ln w="9525">
            <a:solidFill>
              <a:srgbClr val="215968"/>
            </a:solidFill>
            <a:miter lim="800000"/>
            <a:headEnd/>
            <a:tailEnd/>
          </a:ln>
        </p:spPr>
        <p:txBody>
          <a:bodyPr anchor="ctr"/>
          <a:lstStyle/>
          <a:p>
            <a:pPr marL="216000" eaLnBrk="0" hangingPunct="0"/>
            <a:r>
              <a:rPr lang="fr-CA" sz="2000" dirty="0" err="1">
                <a:solidFill>
                  <a:srgbClr val="6F0621"/>
                </a:solidFill>
                <a:latin typeface="Arial" panose="020B0604020202020204" pitchFamily="34" charset="0"/>
                <a:cs typeface="Arial" panose="020B0604020202020204" pitchFamily="34" charset="0"/>
              </a:rPr>
              <a:t>View</a:t>
            </a:r>
            <a:r>
              <a:rPr lang="fr-CA" sz="2000" dirty="0">
                <a:solidFill>
                  <a:srgbClr val="6F0621"/>
                </a:solidFill>
                <a:latin typeface="Arial" panose="020B0604020202020204" pitchFamily="34" charset="0"/>
                <a:cs typeface="Arial" panose="020B0604020202020204" pitchFamily="34" charset="0"/>
              </a:rPr>
              <a:t> the admission </a:t>
            </a:r>
            <a:r>
              <a:rPr lang="fr-CA" sz="2000" dirty="0" err="1">
                <a:solidFill>
                  <a:srgbClr val="6F0621"/>
                </a:solidFill>
                <a:latin typeface="Arial" panose="020B0604020202020204" pitchFamily="34" charset="0"/>
                <a:cs typeface="Arial" panose="020B0604020202020204" pitchFamily="34" charset="0"/>
              </a:rPr>
              <a:t>requirements</a:t>
            </a:r>
            <a:r>
              <a:rPr lang="fr-CA" sz="2000" dirty="0">
                <a:solidFill>
                  <a:srgbClr val="6F0621"/>
                </a:solidFill>
                <a:latin typeface="Arial" panose="020B0604020202020204" pitchFamily="34" charset="0"/>
                <a:cs typeface="Arial" panose="020B0604020202020204" pitchFamily="34" charset="0"/>
              </a:rPr>
              <a:t> for the program.</a:t>
            </a:r>
            <a:endParaRPr lang="en-US" sz="2000" dirty="0">
              <a:solidFill>
                <a:srgbClr val="6F0621"/>
              </a:solidFill>
              <a:latin typeface="Arial" panose="020B0604020202020204" pitchFamily="34" charset="0"/>
              <a:cs typeface="Arial" panose="020B0604020202020204" pitchFamily="34" charset="0"/>
            </a:endParaRPr>
          </a:p>
        </p:txBody>
      </p:sp>
      <p:sp>
        <p:nvSpPr>
          <p:cNvPr id="7" name="AutoShape 13">
            <a:extLst>
              <a:ext uri="{FF2B5EF4-FFF2-40B4-BE49-F238E27FC236}">
                <a16:creationId xmlns:a16="http://schemas.microsoft.com/office/drawing/2014/main" id="{E32531C7-89E7-CE3D-5849-B6F492EB43FA}"/>
              </a:ext>
            </a:extLst>
          </p:cNvPr>
          <p:cNvSpPr>
            <a:spLocks noChangeArrowheads="1"/>
          </p:cNvSpPr>
          <p:nvPr/>
        </p:nvSpPr>
        <p:spPr bwMode="auto">
          <a:xfrm>
            <a:off x="4853188" y="1946442"/>
            <a:ext cx="3816424" cy="1224136"/>
          </a:xfrm>
          <a:prstGeom prst="wedgeRectCallout">
            <a:avLst>
              <a:gd name="adj1" fmla="val -90548"/>
              <a:gd name="adj2" fmla="val 16116"/>
            </a:avLst>
          </a:prstGeom>
          <a:solidFill>
            <a:schemeClr val="bg1">
              <a:lumMod val="95000"/>
            </a:schemeClr>
          </a:solidFill>
          <a:ln w="9525">
            <a:solidFill>
              <a:srgbClr val="215968"/>
            </a:solidFill>
            <a:miter lim="800000"/>
            <a:headEnd/>
            <a:tailEnd/>
          </a:ln>
        </p:spPr>
        <p:txBody>
          <a:bodyPr anchor="ctr"/>
          <a:lstStyle/>
          <a:p>
            <a:pPr marL="216000" eaLnBrk="0" hangingPunct="0"/>
            <a:r>
              <a:rPr lang="fr-CA" sz="2000" dirty="0">
                <a:solidFill>
                  <a:srgbClr val="6F0621"/>
                </a:solidFill>
                <a:latin typeface="Arial" panose="020B0604020202020204" pitchFamily="34" charset="0"/>
                <a:cs typeface="Arial" panose="020B0604020202020204" pitchFamily="34" charset="0"/>
              </a:rPr>
              <a:t>Read the program </a:t>
            </a:r>
            <a:r>
              <a:rPr lang="fr-CA" sz="2000" dirty="0" err="1">
                <a:solidFill>
                  <a:srgbClr val="6F0621"/>
                </a:solidFill>
                <a:latin typeface="Arial" panose="020B0604020202020204" pitchFamily="34" charset="0"/>
                <a:cs typeface="Arial" panose="020B0604020202020204" pitchFamily="34" charset="0"/>
              </a:rPr>
              <a:t>details</a:t>
            </a:r>
            <a:endParaRPr lang="en-US" sz="2000" dirty="0">
              <a:solidFill>
                <a:srgbClr val="6F0621"/>
              </a:solidFill>
              <a:latin typeface="Arial" panose="020B0604020202020204" pitchFamily="34" charset="0"/>
              <a:cs typeface="Arial" panose="020B0604020202020204" pitchFamily="34" charset="0"/>
            </a:endParaRPr>
          </a:p>
        </p:txBody>
      </p:sp>
      <p:sp>
        <p:nvSpPr>
          <p:cNvPr id="8" name="AutoShape 13">
            <a:extLst>
              <a:ext uri="{FF2B5EF4-FFF2-40B4-BE49-F238E27FC236}">
                <a16:creationId xmlns:a16="http://schemas.microsoft.com/office/drawing/2014/main" id="{36E55BA8-D7C7-475E-C61B-866888AE3521}"/>
              </a:ext>
            </a:extLst>
          </p:cNvPr>
          <p:cNvSpPr>
            <a:spLocks noChangeArrowheads="1"/>
          </p:cNvSpPr>
          <p:nvPr/>
        </p:nvSpPr>
        <p:spPr bwMode="auto">
          <a:xfrm>
            <a:off x="4860032" y="4792165"/>
            <a:ext cx="3816424" cy="1224136"/>
          </a:xfrm>
          <a:prstGeom prst="wedgeRectCallout">
            <a:avLst>
              <a:gd name="adj1" fmla="val -74777"/>
              <a:gd name="adj2" fmla="val 25571"/>
            </a:avLst>
          </a:prstGeom>
          <a:solidFill>
            <a:schemeClr val="bg1">
              <a:lumMod val="95000"/>
            </a:schemeClr>
          </a:solidFill>
          <a:ln w="9525">
            <a:solidFill>
              <a:srgbClr val="215968"/>
            </a:solidFill>
            <a:miter lim="800000"/>
            <a:headEnd/>
            <a:tailEnd/>
          </a:ln>
        </p:spPr>
        <p:txBody>
          <a:bodyPr anchor="ctr"/>
          <a:lstStyle/>
          <a:p>
            <a:pPr marL="216000" indent="-216000" eaLnBrk="0" hangingPunct="0">
              <a:buFont typeface="Arial" panose="020B0604020202020204" pitchFamily="34" charset="0"/>
              <a:buChar char="•"/>
            </a:pPr>
            <a:r>
              <a:rPr lang="en-US" dirty="0">
                <a:solidFill>
                  <a:srgbClr val="6F0621"/>
                </a:solidFill>
                <a:latin typeface="Arial" panose="020B0604020202020204" pitchFamily="34" charset="0"/>
                <a:cs typeface="Arial" panose="020B0604020202020204" pitchFamily="34" charset="0"/>
              </a:rPr>
              <a:t>Subject of Major Interest</a:t>
            </a:r>
          </a:p>
          <a:p>
            <a:pPr marL="216000" indent="-216000" eaLnBrk="0" hangingPunct="0">
              <a:buFont typeface="Arial" panose="020B0604020202020204" pitchFamily="34" charset="0"/>
              <a:buChar char="•"/>
            </a:pPr>
            <a:r>
              <a:rPr lang="en-US" dirty="0">
                <a:solidFill>
                  <a:srgbClr val="6F0621"/>
                </a:solidFill>
                <a:latin typeface="Arial" panose="020B0604020202020204" pitchFamily="34" charset="0"/>
                <a:cs typeface="Arial" panose="020B0604020202020204" pitchFamily="34" charset="0"/>
              </a:rPr>
              <a:t>Expected date of enrollment</a:t>
            </a:r>
          </a:p>
          <a:p>
            <a:pPr marL="216000" indent="-216000" eaLnBrk="0" hangingPunct="0">
              <a:buFont typeface="Arial" panose="020B0604020202020204" pitchFamily="34" charset="0"/>
              <a:buChar char="•"/>
            </a:pPr>
            <a:r>
              <a:rPr lang="en-US" dirty="0">
                <a:solidFill>
                  <a:srgbClr val="6F0621"/>
                </a:solidFill>
                <a:latin typeface="Arial" panose="020B0604020202020204" pitchFamily="34" charset="0"/>
                <a:cs typeface="Arial" panose="020B0604020202020204" pitchFamily="34" charset="0"/>
              </a:rPr>
              <a:t>Co-Op</a:t>
            </a:r>
          </a:p>
        </p:txBody>
      </p:sp>
    </p:spTree>
    <p:extLst>
      <p:ext uri="{BB962C8B-B14F-4D97-AF65-F5344CB8AC3E}">
        <p14:creationId xmlns:p14="http://schemas.microsoft.com/office/powerpoint/2010/main" val="1861714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4484EBE7-D0B1-4170-C345-6D3301E7F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416" y="1268760"/>
            <a:ext cx="5271180" cy="4664822"/>
          </a:xfrm>
          <a:prstGeom prst="rect">
            <a:avLst/>
          </a:prstGeom>
        </p:spPr>
      </p:pic>
      <p:sp>
        <p:nvSpPr>
          <p:cNvPr id="2" name="Title 1"/>
          <p:cNvSpPr>
            <a:spLocks noGrp="1"/>
          </p:cNvSpPr>
          <p:nvPr>
            <p:ph type="title"/>
          </p:nvPr>
        </p:nvSpPr>
        <p:spPr/>
        <p:txBody>
          <a:bodyPr/>
          <a:lstStyle/>
          <a:p>
            <a:r>
              <a:rPr lang="en-CA" dirty="0"/>
              <a:t>Order Your Choices</a:t>
            </a:r>
          </a:p>
        </p:txBody>
      </p:sp>
      <p:sp>
        <p:nvSpPr>
          <p:cNvPr id="5" name="AutoShape 4"/>
          <p:cNvSpPr>
            <a:spLocks noChangeArrowheads="1"/>
          </p:cNvSpPr>
          <p:nvPr/>
        </p:nvSpPr>
        <p:spPr bwMode="auto">
          <a:xfrm>
            <a:off x="4283968" y="3933056"/>
            <a:ext cx="4392488" cy="1872208"/>
          </a:xfrm>
          <a:prstGeom prst="wedgeRectCallout">
            <a:avLst>
              <a:gd name="adj1" fmla="val -103531"/>
              <a:gd name="adj2" fmla="val -91195"/>
            </a:avLst>
          </a:prstGeom>
          <a:solidFill>
            <a:schemeClr val="bg1">
              <a:lumMod val="95000"/>
            </a:schemeClr>
          </a:solidFill>
          <a:ln w="9525">
            <a:solidFill>
              <a:srgbClr val="215968"/>
            </a:solidFill>
            <a:miter lim="800000"/>
            <a:headEnd/>
            <a:tailEnd/>
          </a:ln>
          <a:effectLst>
            <a:outerShdw dist="107763" dir="2700000" algn="ctr" rotWithShape="0">
              <a:schemeClr val="tx2"/>
            </a:outerShdw>
          </a:effectLst>
        </p:spPr>
        <p:txBody>
          <a:bodyPr anchor="ctr"/>
          <a:lstStyle/>
          <a:p>
            <a:pPr algn="ctr" eaLnBrk="0" hangingPunct="0">
              <a:spcBef>
                <a:spcPts val="1200"/>
              </a:spcBef>
              <a:defRPr/>
            </a:pPr>
            <a:r>
              <a:rPr lang="en-US" sz="2000" dirty="0">
                <a:solidFill>
                  <a:srgbClr val="6F0621"/>
                </a:solidFill>
                <a:latin typeface="Arial" pitchFamily="34" charset="0"/>
                <a:cs typeface="Arial" pitchFamily="34" charset="0"/>
              </a:rPr>
              <a:t>The choice order does not affect scholarship or admission consideration </a:t>
            </a:r>
            <a:r>
              <a:rPr lang="en-US" sz="2000" b="1" dirty="0">
                <a:solidFill>
                  <a:srgbClr val="6F0621"/>
                </a:solidFill>
                <a:latin typeface="Arial" pitchFamily="34" charset="0"/>
                <a:cs typeface="Arial" pitchFamily="34" charset="0"/>
              </a:rPr>
              <a:t>unless</a:t>
            </a:r>
            <a:r>
              <a:rPr lang="en-US" sz="2000" dirty="0">
                <a:solidFill>
                  <a:srgbClr val="6F0621"/>
                </a:solidFill>
                <a:latin typeface="Arial" pitchFamily="34" charset="0"/>
                <a:cs typeface="Arial" pitchFamily="34" charset="0"/>
              </a:rPr>
              <a:t> a university’s information specifically states that it does. </a:t>
            </a:r>
          </a:p>
        </p:txBody>
      </p:sp>
    </p:spTree>
    <p:extLst>
      <p:ext uri="{BB962C8B-B14F-4D97-AF65-F5344CB8AC3E}">
        <p14:creationId xmlns:p14="http://schemas.microsoft.com/office/powerpoint/2010/main" val="4027872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omputer&#10;&#10;Description automatically generated">
            <a:extLst>
              <a:ext uri="{FF2B5EF4-FFF2-40B4-BE49-F238E27FC236}">
                <a16:creationId xmlns:a16="http://schemas.microsoft.com/office/drawing/2014/main" id="{1E0FA792-17E1-EB9A-74F4-96B6417F71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76" y="3995935"/>
            <a:ext cx="5302377" cy="1951225"/>
          </a:xfrm>
          <a:prstGeom prst="rect">
            <a:avLst/>
          </a:prstGeom>
          <a:ln>
            <a:solidFill>
              <a:schemeClr val="tx1">
                <a:lumMod val="50000"/>
                <a:lumOff val="50000"/>
              </a:schemeClr>
            </a:solidFill>
          </a:ln>
        </p:spPr>
      </p:pic>
      <p:sp>
        <p:nvSpPr>
          <p:cNvPr id="2" name="Title 1"/>
          <p:cNvSpPr>
            <a:spLocks noGrp="1"/>
          </p:cNvSpPr>
          <p:nvPr>
            <p:ph type="title"/>
          </p:nvPr>
        </p:nvSpPr>
        <p:spPr/>
        <p:txBody>
          <a:bodyPr/>
          <a:lstStyle/>
          <a:p>
            <a:r>
              <a:rPr lang="en-CA" dirty="0"/>
              <a:t>Academic Information</a:t>
            </a:r>
          </a:p>
        </p:txBody>
      </p:sp>
      <p:sp>
        <p:nvSpPr>
          <p:cNvPr id="3" name="Content Placeholder 2"/>
          <p:cNvSpPr>
            <a:spLocks noGrp="1"/>
          </p:cNvSpPr>
          <p:nvPr>
            <p:ph idx="1"/>
          </p:nvPr>
        </p:nvSpPr>
        <p:spPr>
          <a:xfrm>
            <a:off x="1043608" y="1340768"/>
            <a:ext cx="7643192" cy="4525963"/>
          </a:xfrm>
        </p:spPr>
        <p:txBody>
          <a:bodyPr>
            <a:normAutofit/>
          </a:bodyPr>
          <a:lstStyle/>
          <a:p>
            <a:pPr marL="0" indent="0">
              <a:buNone/>
            </a:pPr>
            <a:r>
              <a:rPr lang="en-CA" sz="2000" b="1" dirty="0">
                <a:solidFill>
                  <a:srgbClr val="FF0000"/>
                </a:solidFill>
              </a:rPr>
              <a:t>You are considered a Group A applicant </a:t>
            </a:r>
            <a:r>
              <a:rPr lang="en-CA" sz="2000" dirty="0"/>
              <a:t>= Grades are uploaded by the Board throughout the school year.</a:t>
            </a:r>
          </a:p>
          <a:p>
            <a:pPr marL="0" indent="0">
              <a:buNone/>
            </a:pPr>
            <a:r>
              <a:rPr lang="en-CA" sz="2000" dirty="0"/>
              <a:t>Monitor and report errors in your academic history to your guidance counsellor. </a:t>
            </a:r>
          </a:p>
        </p:txBody>
      </p:sp>
      <p:pic>
        <p:nvPicPr>
          <p:cNvPr id="6" name="Picture 5" descr="A white background with black text&#10;&#10;Description automatically generated">
            <a:extLst>
              <a:ext uri="{FF2B5EF4-FFF2-40B4-BE49-F238E27FC236}">
                <a16:creationId xmlns:a16="http://schemas.microsoft.com/office/drawing/2014/main" id="{57890FD3-E8B8-F90B-5F98-350CBB0AB8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250" y="2708920"/>
            <a:ext cx="3725059" cy="1287015"/>
          </a:xfrm>
          <a:prstGeom prst="rect">
            <a:avLst/>
          </a:prstGeom>
          <a:ln>
            <a:solidFill>
              <a:schemeClr val="tx1">
                <a:lumMod val="50000"/>
                <a:lumOff val="50000"/>
              </a:schemeClr>
            </a:solidFill>
          </a:ln>
        </p:spPr>
      </p:pic>
      <p:pic>
        <p:nvPicPr>
          <p:cNvPr id="12" name="Picture 11" descr="A screenshot of a computer&#10;&#10;Description automatically generated">
            <a:extLst>
              <a:ext uri="{FF2B5EF4-FFF2-40B4-BE49-F238E27FC236}">
                <a16:creationId xmlns:a16="http://schemas.microsoft.com/office/drawing/2014/main" id="{6BB961D6-C561-ACE9-F868-6A5E9586AF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0685" y="2708920"/>
            <a:ext cx="3260404" cy="2968287"/>
          </a:xfrm>
          <a:prstGeom prst="rect">
            <a:avLst/>
          </a:prstGeom>
        </p:spPr>
      </p:pic>
      <p:sp>
        <p:nvSpPr>
          <p:cNvPr id="5" name="Text Box 5"/>
          <p:cNvSpPr txBox="1">
            <a:spLocks noChangeArrowheads="1"/>
          </p:cNvSpPr>
          <p:nvPr/>
        </p:nvSpPr>
        <p:spPr bwMode="auto">
          <a:xfrm>
            <a:off x="6753225" y="4725144"/>
            <a:ext cx="1885950" cy="708025"/>
          </a:xfrm>
          <a:prstGeom prst="rect">
            <a:avLst/>
          </a:prstGeom>
          <a:solidFill>
            <a:schemeClr val="bg1">
              <a:lumMod val="95000"/>
            </a:schemeClr>
          </a:solidFill>
          <a:ln w="22225" algn="ctr">
            <a:solidFill>
              <a:srgbClr val="215968"/>
            </a:solidFill>
            <a:miter lim="800000"/>
            <a:headEnd/>
            <a:tailEnd/>
          </a:ln>
        </p:spPr>
        <p:txBody>
          <a:bodyPr>
            <a:spAutoFit/>
          </a:bodyPr>
          <a:lstStyle/>
          <a:p>
            <a:pPr eaLnBrk="0" hangingPunct="0">
              <a:spcBef>
                <a:spcPct val="50000"/>
              </a:spcBef>
            </a:pPr>
            <a:r>
              <a:rPr lang="en-CA" sz="2000" dirty="0">
                <a:solidFill>
                  <a:srgbClr val="6F0621"/>
                </a:solidFill>
                <a:latin typeface="Arial" panose="020B0604020202020204" pitchFamily="34" charset="0"/>
                <a:cs typeface="Arial" panose="020B0604020202020204" pitchFamily="34" charset="0"/>
              </a:rPr>
              <a:t>This screen is read-only.</a:t>
            </a:r>
          </a:p>
        </p:txBody>
      </p:sp>
    </p:spTree>
    <p:extLst>
      <p:ext uri="{BB962C8B-B14F-4D97-AF65-F5344CB8AC3E}">
        <p14:creationId xmlns:p14="http://schemas.microsoft.com/office/powerpoint/2010/main" val="3693617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04F2742D-CC41-5805-A35F-9EB14F516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199" y="1417638"/>
            <a:ext cx="7240010" cy="2896004"/>
          </a:xfrm>
          <a:prstGeom prst="rect">
            <a:avLst/>
          </a:prstGeom>
          <a:ln>
            <a:solidFill>
              <a:schemeClr val="tx1">
                <a:lumMod val="50000"/>
                <a:lumOff val="50000"/>
              </a:schemeClr>
            </a:solidFill>
          </a:ln>
        </p:spPr>
      </p:pic>
      <p:sp>
        <p:nvSpPr>
          <p:cNvPr id="2" name="Title 1"/>
          <p:cNvSpPr>
            <a:spLocks noGrp="1"/>
          </p:cNvSpPr>
          <p:nvPr>
            <p:ph type="title"/>
          </p:nvPr>
        </p:nvSpPr>
        <p:spPr/>
        <p:txBody>
          <a:bodyPr/>
          <a:lstStyle/>
          <a:p>
            <a:r>
              <a:rPr lang="en-CA" dirty="0"/>
              <a:t>Document Upload</a:t>
            </a:r>
          </a:p>
        </p:txBody>
      </p:sp>
      <p:sp>
        <p:nvSpPr>
          <p:cNvPr id="4" name="Rectangle 16">
            <a:extLst>
              <a:ext uri="{FF2B5EF4-FFF2-40B4-BE49-F238E27FC236}">
                <a16:creationId xmlns:a16="http://schemas.microsoft.com/office/drawing/2014/main" id="{95C0D71B-9763-4014-B535-2314DE1056B4}"/>
              </a:ext>
            </a:extLst>
          </p:cNvPr>
          <p:cNvSpPr>
            <a:spLocks noChangeArrowheads="1"/>
          </p:cNvSpPr>
          <p:nvPr/>
        </p:nvSpPr>
        <p:spPr bwMode="auto">
          <a:xfrm>
            <a:off x="5724128" y="3717032"/>
            <a:ext cx="3075856" cy="1631216"/>
          </a:xfrm>
          <a:prstGeom prst="rect">
            <a:avLst/>
          </a:prstGeom>
          <a:solidFill>
            <a:schemeClr val="bg1">
              <a:lumMod val="95000"/>
            </a:schemeClr>
          </a:solidFill>
          <a:ln w="9525" algn="ctr">
            <a:solidFill>
              <a:srgbClr val="215968"/>
            </a:solidFill>
            <a:miter lim="800000"/>
            <a:headEnd/>
            <a:tailEnd/>
          </a:ln>
        </p:spPr>
        <p:txBody>
          <a:bodyPr wrap="square">
            <a:spAutoFit/>
          </a:bodyPr>
          <a:lstStyle/>
          <a:p>
            <a:pPr eaLnBrk="0" hangingPunct="0">
              <a:spcBef>
                <a:spcPct val="50000"/>
              </a:spcBef>
            </a:pPr>
            <a:r>
              <a:rPr lang="en-US" sz="2000" dirty="0">
                <a:solidFill>
                  <a:srgbClr val="6F0621"/>
                </a:solidFill>
                <a:latin typeface="Arial" panose="020B0604020202020204" pitchFamily="34" charset="0"/>
                <a:cs typeface="Arial" panose="020B0604020202020204" pitchFamily="34" charset="0"/>
                <a:sym typeface="Symbol" pitchFamily="18" charset="2"/>
              </a:rPr>
              <a:t>You can upload documents that support your application, as specified by your university choices.</a:t>
            </a:r>
            <a:endParaRPr lang="en-CA" sz="2000" dirty="0">
              <a:solidFill>
                <a:srgbClr val="6F06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86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CA" dirty="0"/>
            </a:br>
            <a:r>
              <a:rPr lang="en-CA" dirty="0"/>
              <a:t>What do you need to Apply?</a:t>
            </a:r>
          </a:p>
        </p:txBody>
      </p:sp>
      <p:sp>
        <p:nvSpPr>
          <p:cNvPr id="3" name="Content Placeholder 2"/>
          <p:cNvSpPr>
            <a:spLocks noGrp="1"/>
          </p:cNvSpPr>
          <p:nvPr>
            <p:ph idx="1"/>
          </p:nvPr>
        </p:nvSpPr>
        <p:spPr>
          <a:xfrm>
            <a:off x="1043608" y="1676401"/>
            <a:ext cx="7643192" cy="1968624"/>
          </a:xfrm>
        </p:spPr>
        <p:txBody>
          <a:bodyPr>
            <a:normAutofit/>
          </a:bodyPr>
          <a:lstStyle/>
          <a:p>
            <a:pPr>
              <a:spcBef>
                <a:spcPct val="0"/>
              </a:spcBef>
            </a:pPr>
            <a:r>
              <a:rPr lang="en-US" sz="2200" dirty="0">
                <a:latin typeface="Arial" charset="0"/>
                <a:cs typeface="Arial" charset="0"/>
              </a:rPr>
              <a:t>Ontario Education Number (OEN). </a:t>
            </a:r>
          </a:p>
          <a:p>
            <a:pPr marL="576000">
              <a:spcBef>
                <a:spcPct val="0"/>
              </a:spcBef>
            </a:pPr>
            <a:r>
              <a:rPr lang="en-US" sz="2200" dirty="0">
                <a:latin typeface="Arial" charset="0"/>
                <a:cs typeface="Arial" charset="0"/>
              </a:rPr>
              <a:t>You can find your OEN on your report card. Your guidance counsellor will also have it on record.</a:t>
            </a:r>
          </a:p>
          <a:p>
            <a:pPr marL="233100" indent="0">
              <a:spcBef>
                <a:spcPct val="0"/>
              </a:spcBef>
              <a:buNone/>
            </a:pPr>
            <a:endParaRPr lang="en-US" sz="2200" dirty="0">
              <a:latin typeface="Arial" charset="0"/>
              <a:cs typeface="Arial" charset="0"/>
            </a:endParaRPr>
          </a:p>
          <a:p>
            <a:pPr marL="360000">
              <a:spcBef>
                <a:spcPct val="0"/>
              </a:spcBef>
            </a:pPr>
            <a:r>
              <a:rPr lang="en-US" sz="2200" dirty="0">
                <a:latin typeface="Arial" charset="0"/>
                <a:cs typeface="Arial" charset="0"/>
              </a:rPr>
              <a:t>Personal Email</a:t>
            </a:r>
          </a:p>
        </p:txBody>
      </p:sp>
    </p:spTree>
    <p:extLst>
      <p:ext uri="{BB962C8B-B14F-4D97-AF65-F5344CB8AC3E}">
        <p14:creationId xmlns:p14="http://schemas.microsoft.com/office/powerpoint/2010/main" val="2164944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 shot of a computer screen&#10;&#10;Description automatically generated">
            <a:extLst>
              <a:ext uri="{FF2B5EF4-FFF2-40B4-BE49-F238E27FC236}">
                <a16:creationId xmlns:a16="http://schemas.microsoft.com/office/drawing/2014/main" id="{341E8B1C-D576-490E-EBBF-363C7E259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337" y="1232340"/>
            <a:ext cx="5849166" cy="2857899"/>
          </a:xfrm>
          <a:prstGeom prst="rect">
            <a:avLst/>
          </a:prstGeom>
        </p:spPr>
      </p:pic>
      <p:sp>
        <p:nvSpPr>
          <p:cNvPr id="2" name="Title 1"/>
          <p:cNvSpPr>
            <a:spLocks noGrp="1"/>
          </p:cNvSpPr>
          <p:nvPr>
            <p:ph type="title"/>
          </p:nvPr>
        </p:nvSpPr>
        <p:spPr/>
        <p:txBody>
          <a:bodyPr/>
          <a:lstStyle/>
          <a:p>
            <a:r>
              <a:rPr lang="en-CA" dirty="0"/>
              <a:t>Fees</a:t>
            </a:r>
          </a:p>
        </p:txBody>
      </p:sp>
      <p:sp>
        <p:nvSpPr>
          <p:cNvPr id="7" name="AutoShape 8"/>
          <p:cNvSpPr>
            <a:spLocks noChangeArrowheads="1"/>
          </p:cNvSpPr>
          <p:nvPr/>
        </p:nvSpPr>
        <p:spPr bwMode="auto">
          <a:xfrm>
            <a:off x="5724128" y="3284984"/>
            <a:ext cx="3168352" cy="1477328"/>
          </a:xfrm>
          <a:prstGeom prst="wedgeRectCallout">
            <a:avLst>
              <a:gd name="adj1" fmla="val -31002"/>
              <a:gd name="adj2" fmla="val -91220"/>
            </a:avLst>
          </a:prstGeom>
          <a:solidFill>
            <a:schemeClr val="bg1">
              <a:lumMod val="95000"/>
            </a:schemeClr>
          </a:solidFill>
          <a:ln w="9525">
            <a:solidFill>
              <a:srgbClr val="215968"/>
            </a:solidFill>
            <a:miter lim="800000"/>
            <a:headEnd/>
            <a:tailEnd/>
          </a:ln>
        </p:spPr>
        <p:txBody>
          <a:bodyPr anchor="ctr"/>
          <a:lstStyle/>
          <a:p>
            <a:pPr algn="ctr" eaLnBrk="0" hangingPunct="0">
              <a:spcBef>
                <a:spcPts val="1200"/>
              </a:spcBef>
              <a:defRPr/>
            </a:pPr>
            <a:r>
              <a:rPr lang="en-US" dirty="0">
                <a:solidFill>
                  <a:srgbClr val="6F0621"/>
                </a:solidFill>
                <a:latin typeface="Arial" pitchFamily="34" charset="0"/>
                <a:cs typeface="Arial" pitchFamily="34" charset="0"/>
              </a:rPr>
              <a:t>The cost is $156 for the first 3 university/program choices and $50 for each additional choice. </a:t>
            </a:r>
          </a:p>
        </p:txBody>
      </p:sp>
      <p:sp>
        <p:nvSpPr>
          <p:cNvPr id="3" name="TextBox 2">
            <a:extLst>
              <a:ext uri="{FF2B5EF4-FFF2-40B4-BE49-F238E27FC236}">
                <a16:creationId xmlns:a16="http://schemas.microsoft.com/office/drawing/2014/main" id="{F9B5CBB6-F6C6-EF3D-62D5-114601458FC0}"/>
              </a:ext>
            </a:extLst>
          </p:cNvPr>
          <p:cNvSpPr txBox="1"/>
          <p:nvPr/>
        </p:nvSpPr>
        <p:spPr>
          <a:xfrm>
            <a:off x="827584" y="4437112"/>
            <a:ext cx="3600400" cy="923330"/>
          </a:xfrm>
          <a:prstGeom prst="rect">
            <a:avLst/>
          </a:prstGeom>
          <a:solidFill>
            <a:schemeClr val="bg1">
              <a:lumMod val="95000"/>
            </a:schemeClr>
          </a:solidFill>
          <a:ln>
            <a:solidFill>
              <a:schemeClr val="tx1"/>
            </a:solidFill>
          </a:ln>
        </p:spPr>
        <p:txBody>
          <a:bodyPr wrap="square" rtlCol="0">
            <a:spAutoFit/>
          </a:bodyPr>
          <a:lstStyle/>
          <a:p>
            <a:r>
              <a:rPr lang="en-US" dirty="0">
                <a:solidFill>
                  <a:srgbClr val="6F0621"/>
                </a:solidFill>
                <a:latin typeface="Arial" panose="020B0604020202020204" pitchFamily="34" charset="0"/>
                <a:cs typeface="Arial" panose="020B0604020202020204" pitchFamily="34" charset="0"/>
              </a:rPr>
              <a:t>Some programs may have supplemental program fees which will be added to your total</a:t>
            </a:r>
          </a:p>
        </p:txBody>
      </p:sp>
    </p:spTree>
    <p:extLst>
      <p:ext uri="{BB962C8B-B14F-4D97-AF65-F5344CB8AC3E}">
        <p14:creationId xmlns:p14="http://schemas.microsoft.com/office/powerpoint/2010/main" val="1380206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Fees</a:t>
            </a:r>
          </a:p>
        </p:txBody>
      </p:sp>
      <p:sp>
        <p:nvSpPr>
          <p:cNvPr id="3" name="TextBox 2">
            <a:extLst>
              <a:ext uri="{FF2B5EF4-FFF2-40B4-BE49-F238E27FC236}">
                <a16:creationId xmlns:a16="http://schemas.microsoft.com/office/drawing/2014/main" id="{F9B5CBB6-F6C6-EF3D-62D5-114601458FC0}"/>
              </a:ext>
            </a:extLst>
          </p:cNvPr>
          <p:cNvSpPr txBox="1"/>
          <p:nvPr/>
        </p:nvSpPr>
        <p:spPr>
          <a:xfrm>
            <a:off x="2771800" y="4953942"/>
            <a:ext cx="3600400" cy="923330"/>
          </a:xfrm>
          <a:prstGeom prst="rect">
            <a:avLst/>
          </a:prstGeom>
          <a:solidFill>
            <a:schemeClr val="bg1">
              <a:lumMod val="95000"/>
            </a:schemeClr>
          </a:solidFill>
          <a:ln>
            <a:solidFill>
              <a:schemeClr val="tx1"/>
            </a:solidFill>
          </a:ln>
        </p:spPr>
        <p:txBody>
          <a:bodyPr wrap="square" rtlCol="0">
            <a:spAutoFit/>
          </a:bodyPr>
          <a:lstStyle/>
          <a:p>
            <a:r>
              <a:rPr lang="en-US" dirty="0">
                <a:solidFill>
                  <a:srgbClr val="6F0621"/>
                </a:solidFill>
                <a:latin typeface="Arial" panose="020B0604020202020204" pitchFamily="34" charset="0"/>
                <a:cs typeface="Arial" panose="020B0604020202020204" pitchFamily="34" charset="0"/>
              </a:rPr>
              <a:t>Some programs may have supplemental program fees which will be added to your total</a:t>
            </a:r>
          </a:p>
        </p:txBody>
      </p:sp>
      <p:pic>
        <p:nvPicPr>
          <p:cNvPr id="5" name="Picture 4">
            <a:extLst>
              <a:ext uri="{FF2B5EF4-FFF2-40B4-BE49-F238E27FC236}">
                <a16:creationId xmlns:a16="http://schemas.microsoft.com/office/drawing/2014/main" id="{1630484C-B550-22C5-FEDF-32AD22C9DE2A}"/>
              </a:ext>
            </a:extLst>
          </p:cNvPr>
          <p:cNvPicPr>
            <a:picLocks noChangeAspect="1"/>
          </p:cNvPicPr>
          <p:nvPr/>
        </p:nvPicPr>
        <p:blipFill>
          <a:blip r:embed="rId3"/>
          <a:stretch>
            <a:fillRect/>
          </a:stretch>
        </p:blipFill>
        <p:spPr>
          <a:xfrm>
            <a:off x="2555776" y="274638"/>
            <a:ext cx="6269028" cy="4536126"/>
          </a:xfrm>
          <a:prstGeom prst="rect">
            <a:avLst/>
          </a:prstGeom>
        </p:spPr>
      </p:pic>
    </p:spTree>
    <p:extLst>
      <p:ext uri="{BB962C8B-B14F-4D97-AF65-F5344CB8AC3E}">
        <p14:creationId xmlns:p14="http://schemas.microsoft.com/office/powerpoint/2010/main" val="891910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Review and Payment</a:t>
            </a:r>
          </a:p>
        </p:txBody>
      </p:sp>
      <p:pic>
        <p:nvPicPr>
          <p:cNvPr id="4" name="Picture 3" descr="A screenshot of a computer&#10;&#10;Description automatically generated">
            <a:extLst>
              <a:ext uri="{FF2B5EF4-FFF2-40B4-BE49-F238E27FC236}">
                <a16:creationId xmlns:a16="http://schemas.microsoft.com/office/drawing/2014/main" id="{2EC43E50-3EDB-E1C8-CC53-27103E0EE3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165" y="1261208"/>
            <a:ext cx="5822179" cy="4904095"/>
          </a:xfrm>
          <a:prstGeom prst="rect">
            <a:avLst/>
          </a:prstGeom>
        </p:spPr>
      </p:pic>
      <p:sp>
        <p:nvSpPr>
          <p:cNvPr id="3" name="AutoShape 8">
            <a:extLst>
              <a:ext uri="{FF2B5EF4-FFF2-40B4-BE49-F238E27FC236}">
                <a16:creationId xmlns:a16="http://schemas.microsoft.com/office/drawing/2014/main" id="{26F42346-9299-E99E-034B-80669C34E815}"/>
              </a:ext>
            </a:extLst>
          </p:cNvPr>
          <p:cNvSpPr>
            <a:spLocks noChangeArrowheads="1"/>
          </p:cNvSpPr>
          <p:nvPr/>
        </p:nvSpPr>
        <p:spPr bwMode="auto">
          <a:xfrm>
            <a:off x="3774169" y="2107174"/>
            <a:ext cx="3523666" cy="661307"/>
          </a:xfrm>
          <a:prstGeom prst="wedgeRectCallout">
            <a:avLst>
              <a:gd name="adj1" fmla="val -65634"/>
              <a:gd name="adj2" fmla="val 56590"/>
            </a:avLst>
          </a:prstGeom>
          <a:solidFill>
            <a:schemeClr val="bg1">
              <a:lumMod val="95000"/>
            </a:schemeClr>
          </a:solidFill>
          <a:ln w="9525">
            <a:solidFill>
              <a:srgbClr val="215968"/>
            </a:solidFill>
            <a:miter lim="800000"/>
            <a:headEnd/>
            <a:tailEnd/>
          </a:ln>
        </p:spPr>
        <p:txBody>
          <a:bodyPr anchor="ctr"/>
          <a:lstStyle/>
          <a:p>
            <a:pPr marL="216000" eaLnBrk="0" hangingPunct="0">
              <a:spcBef>
                <a:spcPts val="1200"/>
              </a:spcBef>
              <a:defRPr/>
            </a:pPr>
            <a:r>
              <a:rPr lang="en-US" sz="1400" dirty="0">
                <a:solidFill>
                  <a:srgbClr val="6F0621"/>
                </a:solidFill>
                <a:latin typeface="Arial" pitchFamily="34" charset="0"/>
                <a:cs typeface="Arial" pitchFamily="34" charset="0"/>
              </a:rPr>
              <a:t>Correct any errors to proceed to final steps</a:t>
            </a:r>
          </a:p>
        </p:txBody>
      </p:sp>
      <p:sp>
        <p:nvSpPr>
          <p:cNvPr id="5" name="AutoShape 8">
            <a:extLst>
              <a:ext uri="{FF2B5EF4-FFF2-40B4-BE49-F238E27FC236}">
                <a16:creationId xmlns:a16="http://schemas.microsoft.com/office/drawing/2014/main" id="{A2C4C223-CF95-4887-2577-BEE7E7AE8043}"/>
              </a:ext>
            </a:extLst>
          </p:cNvPr>
          <p:cNvSpPr>
            <a:spLocks noChangeArrowheads="1"/>
          </p:cNvSpPr>
          <p:nvPr/>
        </p:nvSpPr>
        <p:spPr bwMode="auto">
          <a:xfrm>
            <a:off x="3419872" y="4119325"/>
            <a:ext cx="3312368" cy="821843"/>
          </a:xfrm>
          <a:prstGeom prst="wedgeRectCallout">
            <a:avLst>
              <a:gd name="adj1" fmla="val -60593"/>
              <a:gd name="adj2" fmla="val -50177"/>
            </a:avLst>
          </a:prstGeom>
          <a:solidFill>
            <a:schemeClr val="bg1">
              <a:lumMod val="95000"/>
            </a:schemeClr>
          </a:solidFill>
          <a:ln w="9525">
            <a:solidFill>
              <a:srgbClr val="215968"/>
            </a:solidFill>
            <a:miter lim="800000"/>
            <a:headEnd/>
            <a:tailEnd/>
          </a:ln>
        </p:spPr>
        <p:txBody>
          <a:bodyPr anchor="ctr"/>
          <a:lstStyle/>
          <a:p>
            <a:pPr marL="216000" eaLnBrk="0" hangingPunct="0">
              <a:spcBef>
                <a:spcPts val="1200"/>
              </a:spcBef>
              <a:defRPr/>
            </a:pPr>
            <a:r>
              <a:rPr lang="en-US" sz="1400" dirty="0">
                <a:solidFill>
                  <a:srgbClr val="6F0621"/>
                </a:solidFill>
                <a:latin typeface="Arial" pitchFamily="34" charset="0"/>
                <a:cs typeface="Arial" pitchFamily="34" charset="0"/>
              </a:rPr>
              <a:t>Unless you have previously applied to a school, you can ignore this warning</a:t>
            </a:r>
          </a:p>
        </p:txBody>
      </p:sp>
      <p:sp>
        <p:nvSpPr>
          <p:cNvPr id="6" name="Arrow: Down 5">
            <a:extLst>
              <a:ext uri="{FF2B5EF4-FFF2-40B4-BE49-F238E27FC236}">
                <a16:creationId xmlns:a16="http://schemas.microsoft.com/office/drawing/2014/main" id="{80B21CBB-8835-208B-3F00-D62B8736D695}"/>
              </a:ext>
            </a:extLst>
          </p:cNvPr>
          <p:cNvSpPr/>
          <p:nvPr/>
        </p:nvSpPr>
        <p:spPr>
          <a:xfrm>
            <a:off x="7174758" y="3861048"/>
            <a:ext cx="323282" cy="936104"/>
          </a:xfrm>
          <a:prstGeom prst="down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peech Bubble: Rectangle 6">
            <a:extLst>
              <a:ext uri="{FF2B5EF4-FFF2-40B4-BE49-F238E27FC236}">
                <a16:creationId xmlns:a16="http://schemas.microsoft.com/office/drawing/2014/main" id="{39E6AE60-6347-9BE0-CCCB-1613ECF513A2}"/>
              </a:ext>
            </a:extLst>
          </p:cNvPr>
          <p:cNvSpPr/>
          <p:nvPr/>
        </p:nvSpPr>
        <p:spPr>
          <a:xfrm flipH="1">
            <a:off x="6618993" y="3081930"/>
            <a:ext cx="2098701" cy="432048"/>
          </a:xfrm>
          <a:prstGeom prst="wedgeRectCallout">
            <a:avLst>
              <a:gd name="adj1" fmla="val 15939"/>
              <a:gd name="adj2" fmla="val 11608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6F0621"/>
                </a:solidFill>
                <a:latin typeface="Arial" panose="020B0604020202020204" pitchFamily="34" charset="0"/>
                <a:cs typeface="Arial" panose="020B0604020202020204" pitchFamily="34" charset="0"/>
              </a:rPr>
              <a:t>Expand each section</a:t>
            </a:r>
          </a:p>
        </p:txBody>
      </p:sp>
    </p:spTree>
    <p:extLst>
      <p:ext uri="{BB962C8B-B14F-4D97-AF65-F5344CB8AC3E}">
        <p14:creationId xmlns:p14="http://schemas.microsoft.com/office/powerpoint/2010/main" val="4004305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FA931-B2D6-3CB2-6488-9DF6DAE641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0F034E-528D-62B9-BF4C-D4E7E1B23CAA}"/>
              </a:ext>
            </a:extLst>
          </p:cNvPr>
          <p:cNvSpPr>
            <a:spLocks noGrp="1"/>
          </p:cNvSpPr>
          <p:nvPr>
            <p:ph type="title"/>
          </p:nvPr>
        </p:nvSpPr>
        <p:spPr>
          <a:xfrm>
            <a:off x="1144250" y="44600"/>
            <a:ext cx="7643192" cy="1143000"/>
          </a:xfrm>
        </p:spPr>
        <p:txBody>
          <a:bodyPr/>
          <a:lstStyle/>
          <a:p>
            <a:r>
              <a:rPr lang="en-CA" dirty="0"/>
              <a:t>Paying for Your Application</a:t>
            </a:r>
          </a:p>
        </p:txBody>
      </p:sp>
      <p:pic>
        <p:nvPicPr>
          <p:cNvPr id="3" name="Picture 2" descr="A screenshot of a computer&#10;&#10;AI-generated content may be incorrect.">
            <a:extLst>
              <a:ext uri="{FF2B5EF4-FFF2-40B4-BE49-F238E27FC236}">
                <a16:creationId xmlns:a16="http://schemas.microsoft.com/office/drawing/2014/main" id="{4A2F1B61-C99C-C20E-5298-8CD2D9286541}"/>
              </a:ext>
            </a:extLst>
          </p:cNvPr>
          <p:cNvPicPr>
            <a:picLocks noChangeAspect="1"/>
          </p:cNvPicPr>
          <p:nvPr/>
        </p:nvPicPr>
        <p:blipFill>
          <a:blip r:embed="rId3"/>
          <a:stretch>
            <a:fillRect/>
          </a:stretch>
        </p:blipFill>
        <p:spPr>
          <a:xfrm>
            <a:off x="920511" y="1138596"/>
            <a:ext cx="7866931" cy="4580807"/>
          </a:xfrm>
          <a:prstGeom prst="rect">
            <a:avLst/>
          </a:prstGeom>
        </p:spPr>
      </p:pic>
      <p:sp>
        <p:nvSpPr>
          <p:cNvPr id="4" name="TextBox 3">
            <a:extLst>
              <a:ext uri="{FF2B5EF4-FFF2-40B4-BE49-F238E27FC236}">
                <a16:creationId xmlns:a16="http://schemas.microsoft.com/office/drawing/2014/main" id="{22215F92-B210-3221-4EC1-3C4E6A5F6A59}"/>
              </a:ext>
            </a:extLst>
          </p:cNvPr>
          <p:cNvSpPr txBox="1"/>
          <p:nvPr/>
        </p:nvSpPr>
        <p:spPr>
          <a:xfrm>
            <a:off x="716597" y="4088105"/>
            <a:ext cx="1767171" cy="2308324"/>
          </a:xfrm>
          <a:prstGeom prst="rect">
            <a:avLst/>
          </a:prstGeom>
          <a:noFill/>
        </p:spPr>
        <p:txBody>
          <a:bodyPr wrap="square" rtlCol="0">
            <a:spAutoFit/>
          </a:bodyPr>
          <a:lstStyle/>
          <a:p>
            <a:r>
              <a:rPr lang="en-US" dirty="0">
                <a:solidFill>
                  <a:srgbClr val="6F0621"/>
                </a:solidFill>
                <a:latin typeface="Arial" panose="020B0604020202020204" pitchFamily="34" charset="0"/>
                <a:cs typeface="Arial" panose="020B0604020202020204" pitchFamily="34" charset="0"/>
                <a:sym typeface="Symbol" pitchFamily="18" charset="2"/>
              </a:rPr>
              <a:t>Once you </a:t>
            </a:r>
            <a:r>
              <a:rPr lang="fr-CA" dirty="0">
                <a:solidFill>
                  <a:srgbClr val="6F0621"/>
                </a:solidFill>
                <a:latin typeface="Arial" panose="020B0604020202020204" pitchFamily="34" charset="0"/>
                <a:cs typeface="Arial" panose="020B0604020202020204" pitchFamily="34" charset="0"/>
                <a:sym typeface="Symbol" pitchFamily="18" charset="2"/>
              </a:rPr>
              <a:t>click </a:t>
            </a:r>
            <a:r>
              <a:rPr lang="en-US" dirty="0">
                <a:solidFill>
                  <a:srgbClr val="6F0621"/>
                </a:solidFill>
                <a:latin typeface="Arial" panose="020B0604020202020204" pitchFamily="34" charset="0"/>
                <a:cs typeface="Arial" panose="020B0604020202020204" pitchFamily="34" charset="0"/>
                <a:sym typeface="Symbol" pitchFamily="18" charset="2"/>
              </a:rPr>
              <a:t>“</a:t>
            </a:r>
            <a:r>
              <a:rPr lang="fr-CA" dirty="0" err="1">
                <a:solidFill>
                  <a:srgbClr val="6F0621"/>
                </a:solidFill>
                <a:latin typeface="Arial" panose="020B0604020202020204" pitchFamily="34" charset="0"/>
                <a:cs typeface="Arial" panose="020B0604020202020204" pitchFamily="34" charset="0"/>
                <a:sym typeface="Symbol" pitchFamily="18" charset="2"/>
              </a:rPr>
              <a:t>Pay</a:t>
            </a:r>
            <a:r>
              <a:rPr lang="en-US" dirty="0">
                <a:solidFill>
                  <a:srgbClr val="6F0621"/>
                </a:solidFill>
                <a:latin typeface="Arial" panose="020B0604020202020204" pitchFamily="34" charset="0"/>
                <a:cs typeface="Arial" panose="020B0604020202020204" pitchFamily="34" charset="0"/>
                <a:sym typeface="Symbol" pitchFamily="18" charset="2"/>
              </a:rPr>
              <a:t>”</a:t>
            </a:r>
            <a:r>
              <a:rPr lang="fr-CA" dirty="0">
                <a:solidFill>
                  <a:srgbClr val="6F0621"/>
                </a:solidFill>
                <a:latin typeface="Arial" panose="020B0604020202020204" pitchFamily="34" charset="0"/>
                <a:cs typeface="Arial" panose="020B0604020202020204" pitchFamily="34" charset="0"/>
                <a:sym typeface="Symbol" pitchFamily="18" charset="2"/>
              </a:rPr>
              <a:t>, </a:t>
            </a:r>
            <a:r>
              <a:rPr lang="fr-CA" dirty="0" err="1">
                <a:solidFill>
                  <a:srgbClr val="6F0621"/>
                </a:solidFill>
                <a:latin typeface="Arial" panose="020B0604020202020204" pitchFamily="34" charset="0"/>
                <a:cs typeface="Arial" panose="020B0604020202020204" pitchFamily="34" charset="0"/>
                <a:sym typeface="Symbol" pitchFamily="18" charset="2"/>
              </a:rPr>
              <a:t>you</a:t>
            </a:r>
            <a:r>
              <a:rPr lang="fr-CA" dirty="0">
                <a:solidFill>
                  <a:srgbClr val="6F0621"/>
                </a:solidFill>
                <a:latin typeface="Arial" panose="020B0604020202020204" pitchFamily="34" charset="0"/>
                <a:cs typeface="Arial" panose="020B0604020202020204" pitchFamily="34" charset="0"/>
                <a:sym typeface="Symbol" pitchFamily="18" charset="2"/>
              </a:rPr>
              <a:t> </a:t>
            </a:r>
            <a:r>
              <a:rPr lang="fr-CA" dirty="0" err="1">
                <a:solidFill>
                  <a:srgbClr val="6F0621"/>
                </a:solidFill>
                <a:latin typeface="Arial" panose="020B0604020202020204" pitchFamily="34" charset="0"/>
                <a:cs typeface="Arial" panose="020B0604020202020204" pitchFamily="34" charset="0"/>
                <a:sym typeface="Symbol" pitchFamily="18" charset="2"/>
              </a:rPr>
              <a:t>will</a:t>
            </a:r>
            <a:r>
              <a:rPr lang="fr-CA" dirty="0">
                <a:solidFill>
                  <a:srgbClr val="6F0621"/>
                </a:solidFill>
                <a:latin typeface="Arial" panose="020B0604020202020204" pitchFamily="34" charset="0"/>
                <a:cs typeface="Arial" panose="020B0604020202020204" pitchFamily="34" charset="0"/>
                <a:sym typeface="Symbol" pitchFamily="18" charset="2"/>
              </a:rPr>
              <a:t> </a:t>
            </a:r>
            <a:r>
              <a:rPr lang="fr-CA" dirty="0" err="1">
                <a:solidFill>
                  <a:srgbClr val="6F0621"/>
                </a:solidFill>
                <a:latin typeface="Arial" panose="020B0604020202020204" pitchFamily="34" charset="0"/>
                <a:cs typeface="Arial" panose="020B0604020202020204" pitchFamily="34" charset="0"/>
                <a:sym typeface="Symbol" pitchFamily="18" charset="2"/>
              </a:rPr>
              <a:t>receive</a:t>
            </a:r>
            <a:r>
              <a:rPr lang="fr-CA" dirty="0">
                <a:solidFill>
                  <a:srgbClr val="6F0621"/>
                </a:solidFill>
                <a:latin typeface="Arial" panose="020B0604020202020204" pitchFamily="34" charset="0"/>
                <a:cs typeface="Arial" panose="020B0604020202020204" pitchFamily="34" charset="0"/>
                <a:sym typeface="Symbol" pitchFamily="18" charset="2"/>
              </a:rPr>
              <a:t> </a:t>
            </a:r>
            <a:r>
              <a:rPr lang="fr-CA" dirty="0" err="1">
                <a:solidFill>
                  <a:srgbClr val="6F0621"/>
                </a:solidFill>
                <a:latin typeface="Arial" panose="020B0604020202020204" pitchFamily="34" charset="0"/>
                <a:cs typeface="Arial" panose="020B0604020202020204" pitchFamily="34" charset="0"/>
                <a:sym typeface="Symbol" pitchFamily="18" charset="2"/>
              </a:rPr>
              <a:t>your</a:t>
            </a:r>
            <a:r>
              <a:rPr lang="fr-CA" dirty="0">
                <a:solidFill>
                  <a:srgbClr val="6F0621"/>
                </a:solidFill>
                <a:latin typeface="Arial" panose="020B0604020202020204" pitchFamily="34" charset="0"/>
                <a:cs typeface="Arial" panose="020B0604020202020204" pitchFamily="34" charset="0"/>
                <a:sym typeface="Symbol" pitchFamily="18" charset="2"/>
              </a:rPr>
              <a:t> OUAC Reference </a:t>
            </a:r>
            <a:r>
              <a:rPr lang="fr-CA" dirty="0" err="1">
                <a:solidFill>
                  <a:srgbClr val="6F0621"/>
                </a:solidFill>
                <a:latin typeface="Arial" panose="020B0604020202020204" pitchFamily="34" charset="0"/>
                <a:cs typeface="Arial" panose="020B0604020202020204" pitchFamily="34" charset="0"/>
                <a:sym typeface="Symbol" pitchFamily="18" charset="2"/>
              </a:rPr>
              <a:t>Number</a:t>
            </a:r>
            <a:r>
              <a:rPr lang="fr-CA" dirty="0">
                <a:solidFill>
                  <a:srgbClr val="6F0621"/>
                </a:solidFill>
                <a:latin typeface="Arial" panose="020B0604020202020204" pitchFamily="34" charset="0"/>
                <a:cs typeface="Arial" panose="020B0604020202020204" pitchFamily="34" charset="0"/>
                <a:sym typeface="Symbol" pitchFamily="18" charset="2"/>
              </a:rPr>
              <a:t> -2025-XXXXXX</a:t>
            </a:r>
            <a:endParaRPr lang="en-CA" dirty="0">
              <a:solidFill>
                <a:srgbClr val="6F0621"/>
              </a:solidFill>
              <a:latin typeface="Arial" panose="020B0604020202020204" pitchFamily="34" charset="0"/>
              <a:cs typeface="Arial" panose="020B0604020202020204" pitchFamily="34" charset="0"/>
            </a:endParaRPr>
          </a:p>
          <a:p>
            <a:endParaRPr lang="en-CA" dirty="0"/>
          </a:p>
        </p:txBody>
      </p:sp>
      <p:sp>
        <p:nvSpPr>
          <p:cNvPr id="5" name="TextBox 4">
            <a:extLst>
              <a:ext uri="{FF2B5EF4-FFF2-40B4-BE49-F238E27FC236}">
                <a16:creationId xmlns:a16="http://schemas.microsoft.com/office/drawing/2014/main" id="{DFCDFB29-C968-C9EF-2C61-916ADA9F2B92}"/>
              </a:ext>
            </a:extLst>
          </p:cNvPr>
          <p:cNvSpPr txBox="1"/>
          <p:nvPr/>
        </p:nvSpPr>
        <p:spPr>
          <a:xfrm>
            <a:off x="7386346" y="4226604"/>
            <a:ext cx="1767170" cy="2031325"/>
          </a:xfrm>
          <a:prstGeom prst="rect">
            <a:avLst/>
          </a:prstGeom>
          <a:noFill/>
        </p:spPr>
        <p:txBody>
          <a:bodyPr wrap="square" rtlCol="0">
            <a:spAutoFit/>
          </a:bodyPr>
          <a:lstStyle/>
          <a:p>
            <a:r>
              <a:rPr lang="en-CA" dirty="0">
                <a:solidFill>
                  <a:srgbClr val="6F0621"/>
                </a:solidFill>
                <a:latin typeface="Arial" panose="020B0604020202020204" pitchFamily="34" charset="0"/>
                <a:cs typeface="Arial" panose="020B0604020202020204" pitchFamily="34" charset="0"/>
              </a:rPr>
              <a:t>The OUAC cannot process your application without the application fee.</a:t>
            </a:r>
          </a:p>
          <a:p>
            <a:endParaRPr lang="en-CA" dirty="0"/>
          </a:p>
        </p:txBody>
      </p:sp>
    </p:spTree>
    <p:extLst>
      <p:ext uri="{BB962C8B-B14F-4D97-AF65-F5344CB8AC3E}">
        <p14:creationId xmlns:p14="http://schemas.microsoft.com/office/powerpoint/2010/main" val="674784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Submitting Your Application</a:t>
            </a:r>
          </a:p>
        </p:txBody>
      </p:sp>
      <p:sp>
        <p:nvSpPr>
          <p:cNvPr id="3" name="Content Placeholder 2"/>
          <p:cNvSpPr>
            <a:spLocks noGrp="1"/>
          </p:cNvSpPr>
          <p:nvPr>
            <p:ph idx="1"/>
          </p:nvPr>
        </p:nvSpPr>
        <p:spPr>
          <a:xfrm>
            <a:off x="1043608" y="1268760"/>
            <a:ext cx="7643192" cy="4857403"/>
          </a:xfrm>
        </p:spPr>
        <p:txBody>
          <a:bodyPr/>
          <a:lstStyle/>
          <a:p>
            <a:r>
              <a:rPr lang="en-CA" sz="2200" dirty="0"/>
              <a:t>On the Complete page, print the screen displaying your OUAC Reference Number (2025-XXXXXX) and instructions. You will also receive an email.</a:t>
            </a:r>
          </a:p>
          <a:p>
            <a:r>
              <a:rPr lang="en-CA" sz="2200" dirty="0"/>
              <a:t>Record your OUAC Reference Number, as you will need to include it when communicating with the OUAC and the universities.</a:t>
            </a:r>
          </a:p>
          <a:p>
            <a:endParaRPr lang="en-CA" dirty="0"/>
          </a:p>
        </p:txBody>
      </p:sp>
      <p:pic>
        <p:nvPicPr>
          <p:cNvPr id="7" name="Picture 6">
            <a:extLst>
              <a:ext uri="{FF2B5EF4-FFF2-40B4-BE49-F238E27FC236}">
                <a16:creationId xmlns:a16="http://schemas.microsoft.com/office/drawing/2014/main" id="{07BD8643-9252-161F-ED73-A7F0529D74E2}"/>
              </a:ext>
            </a:extLst>
          </p:cNvPr>
          <p:cNvPicPr>
            <a:picLocks noChangeAspect="1"/>
          </p:cNvPicPr>
          <p:nvPr/>
        </p:nvPicPr>
        <p:blipFill>
          <a:blip r:embed="rId3"/>
          <a:stretch>
            <a:fillRect/>
          </a:stretch>
        </p:blipFill>
        <p:spPr>
          <a:xfrm>
            <a:off x="1475656" y="3570860"/>
            <a:ext cx="4752528" cy="2335574"/>
          </a:xfrm>
          <a:prstGeom prst="rect">
            <a:avLst/>
          </a:prstGeom>
          <a:ln>
            <a:solidFill>
              <a:schemeClr val="tx1">
                <a:lumMod val="50000"/>
                <a:lumOff val="50000"/>
              </a:schemeClr>
            </a:solidFill>
          </a:ln>
        </p:spPr>
      </p:pic>
    </p:spTree>
    <p:extLst>
      <p:ext uri="{BB962C8B-B14F-4D97-AF65-F5344CB8AC3E}">
        <p14:creationId xmlns:p14="http://schemas.microsoft.com/office/powerpoint/2010/main" val="1599537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“To Do” list</a:t>
            </a:r>
            <a:endParaRPr lang="en-CA" dirty="0"/>
          </a:p>
        </p:txBody>
      </p:sp>
      <p:sp>
        <p:nvSpPr>
          <p:cNvPr id="3" name="Content Placeholder 2"/>
          <p:cNvSpPr>
            <a:spLocks noGrp="1"/>
          </p:cNvSpPr>
          <p:nvPr>
            <p:ph idx="1"/>
          </p:nvPr>
        </p:nvSpPr>
        <p:spPr>
          <a:xfrm>
            <a:off x="1043608" y="1268760"/>
            <a:ext cx="7643192" cy="4896543"/>
          </a:xfrm>
        </p:spPr>
        <p:txBody>
          <a:bodyPr>
            <a:normAutofit fontScale="92500"/>
          </a:bodyPr>
          <a:lstStyle/>
          <a:p>
            <a:pPr marL="457200" lvl="3" indent="-457200" defTabSz="457200">
              <a:spcBef>
                <a:spcPct val="50000"/>
              </a:spcBef>
              <a:buFont typeface="Arial" panose="020B0604020202020204" pitchFamily="34" charset="0"/>
              <a:buChar char="•"/>
            </a:pPr>
            <a:r>
              <a:rPr lang="en-US" sz="2200" b="1" dirty="0"/>
              <a:t>Book your Grade 12 Exit meeting with your Counsellor</a:t>
            </a:r>
          </a:p>
          <a:p>
            <a:pPr marL="457200" lvl="3" indent="-457200" defTabSz="457200">
              <a:spcBef>
                <a:spcPct val="50000"/>
              </a:spcBef>
              <a:buFont typeface="Arial" panose="020B0604020202020204" pitchFamily="34" charset="0"/>
              <a:buChar char="•"/>
            </a:pPr>
            <a:r>
              <a:rPr lang="en-US" sz="2200" dirty="0"/>
              <a:t>Recommend you complete your application </a:t>
            </a:r>
            <a:r>
              <a:rPr lang="en-US" sz="2200" b="1" dirty="0"/>
              <a:t>before Christmas Break</a:t>
            </a:r>
          </a:p>
          <a:p>
            <a:pPr marL="457200" lvl="3" indent="-457200" defTabSz="457200">
              <a:spcBef>
                <a:spcPct val="50000"/>
              </a:spcBef>
              <a:buFont typeface="Arial" panose="020B0604020202020204" pitchFamily="34" charset="0"/>
              <a:buChar char="•"/>
            </a:pPr>
            <a:r>
              <a:rPr lang="en-US" sz="2200" dirty="0"/>
              <a:t>After applying, check your personal email often for confirmation of receipt of from the universities you applied to </a:t>
            </a:r>
          </a:p>
          <a:p>
            <a:pPr marL="914400" lvl="4" indent="-457200" defTabSz="457200">
              <a:spcBef>
                <a:spcPct val="50000"/>
              </a:spcBef>
              <a:buFont typeface="Arial" panose="020B0604020202020204" pitchFamily="34" charset="0"/>
              <a:buChar char="•"/>
            </a:pPr>
            <a:r>
              <a:rPr lang="en-US" sz="2200" dirty="0"/>
              <a:t>Universities to share their portal information with you. Here you will find:</a:t>
            </a:r>
          </a:p>
          <a:p>
            <a:pPr marL="1371600" lvl="5" indent="-457200" defTabSz="457200">
              <a:lnSpc>
                <a:spcPct val="120000"/>
              </a:lnSpc>
              <a:spcBef>
                <a:spcPts val="0"/>
              </a:spcBef>
            </a:pPr>
            <a:r>
              <a:rPr lang="en-US" sz="2200" b="1" dirty="0"/>
              <a:t>Additional required details like mandatory or optional supplementary applications, portfolios, auditions….</a:t>
            </a:r>
          </a:p>
          <a:p>
            <a:pPr marL="1371600" lvl="5" indent="-457200" defTabSz="457200">
              <a:lnSpc>
                <a:spcPct val="120000"/>
              </a:lnSpc>
              <a:spcBef>
                <a:spcPts val="0"/>
              </a:spcBef>
            </a:pPr>
            <a:r>
              <a:rPr lang="en-US" sz="2200" b="1" dirty="0"/>
              <a:t>Residence information</a:t>
            </a:r>
          </a:p>
          <a:p>
            <a:pPr marL="1371600" lvl="5" indent="-457200" defTabSz="457200">
              <a:lnSpc>
                <a:spcPct val="120000"/>
              </a:lnSpc>
              <a:spcBef>
                <a:spcPts val="0"/>
              </a:spcBef>
            </a:pPr>
            <a:r>
              <a:rPr lang="en-US" sz="2200" b="1" dirty="0"/>
              <a:t>Scholarships</a:t>
            </a:r>
          </a:p>
          <a:p>
            <a:pPr marL="1371600" lvl="5" indent="-457200" defTabSz="457200">
              <a:lnSpc>
                <a:spcPct val="120000"/>
              </a:lnSpc>
              <a:spcBef>
                <a:spcPts val="0"/>
              </a:spcBef>
            </a:pPr>
            <a:r>
              <a:rPr lang="en-US" sz="2200" b="1" dirty="0"/>
              <a:t>Status of your application</a:t>
            </a:r>
          </a:p>
        </p:txBody>
      </p:sp>
    </p:spTree>
    <p:extLst>
      <p:ext uri="{BB962C8B-B14F-4D97-AF65-F5344CB8AC3E}">
        <p14:creationId xmlns:p14="http://schemas.microsoft.com/office/powerpoint/2010/main" val="170087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04ECB-C13C-5E36-8CDD-8C19E5DF5114}"/>
              </a:ext>
            </a:extLst>
          </p:cNvPr>
          <p:cNvSpPr>
            <a:spLocks noGrp="1"/>
          </p:cNvSpPr>
          <p:nvPr>
            <p:ph type="title"/>
          </p:nvPr>
        </p:nvSpPr>
        <p:spPr/>
        <p:txBody>
          <a:bodyPr/>
          <a:lstStyle/>
          <a:p>
            <a:r>
              <a:rPr lang="en-US" dirty="0"/>
              <a:t>Mark Your Calendar!</a:t>
            </a:r>
            <a:endParaRPr lang="en-CA" dirty="0"/>
          </a:p>
        </p:txBody>
      </p:sp>
      <p:sp>
        <p:nvSpPr>
          <p:cNvPr id="3" name="Content Placeholder 2">
            <a:extLst>
              <a:ext uri="{FF2B5EF4-FFF2-40B4-BE49-F238E27FC236}">
                <a16:creationId xmlns:a16="http://schemas.microsoft.com/office/drawing/2014/main" id="{2F422263-A98D-FB60-D80E-AD8CFF6363B3}"/>
              </a:ext>
            </a:extLst>
          </p:cNvPr>
          <p:cNvSpPr>
            <a:spLocks noGrp="1"/>
          </p:cNvSpPr>
          <p:nvPr>
            <p:ph idx="1"/>
          </p:nvPr>
        </p:nvSpPr>
        <p:spPr/>
        <p:txBody>
          <a:bodyPr vert="horz" lIns="91440" tIns="45720" rIns="91440" bIns="45720" rtlCol="0" anchor="t">
            <a:normAutofit/>
          </a:bodyPr>
          <a:lstStyle/>
          <a:p>
            <a:pPr marL="457200" lvl="3" indent="-457200" defTabSz="457200">
              <a:spcBef>
                <a:spcPct val="50000"/>
              </a:spcBef>
              <a:buFont typeface="Arial" panose="020B0604020202020204" pitchFamily="34" charset="0"/>
              <a:buChar char="•"/>
            </a:pPr>
            <a:r>
              <a:rPr lang="en-US" b="1" dirty="0">
                <a:latin typeface="Arial"/>
                <a:cs typeface="Arial"/>
              </a:rPr>
              <a:t>Late September 2025: </a:t>
            </a:r>
            <a:r>
              <a:rPr lang="en-US" dirty="0">
                <a:latin typeface="Arial"/>
                <a:cs typeface="Arial"/>
              </a:rPr>
              <a:t>The Undergraduate application opens. </a:t>
            </a:r>
          </a:p>
          <a:p>
            <a:pPr marL="457200" lvl="3" indent="-457200" defTabSz="457200">
              <a:spcBef>
                <a:spcPct val="50000"/>
              </a:spcBef>
              <a:buFont typeface="Arial" panose="020B0604020202020204" pitchFamily="34" charset="0"/>
              <a:buChar char="•"/>
            </a:pPr>
            <a:r>
              <a:rPr lang="en-US" b="1" dirty="0">
                <a:latin typeface="Arial"/>
                <a:cs typeface="Arial"/>
              </a:rPr>
              <a:t>January </a:t>
            </a:r>
            <a:r>
              <a:rPr lang="fr-CA" b="1" dirty="0">
                <a:latin typeface="Arial"/>
                <a:cs typeface="Arial"/>
              </a:rPr>
              <a:t>15</a:t>
            </a:r>
            <a:r>
              <a:rPr lang="en-US" b="1" dirty="0">
                <a:latin typeface="Arial"/>
                <a:cs typeface="Arial"/>
              </a:rPr>
              <a:t>, 2026: </a:t>
            </a:r>
            <a:r>
              <a:rPr lang="en-CA" dirty="0">
                <a:latin typeface="Arial"/>
                <a:cs typeface="Arial"/>
              </a:rPr>
              <a:t>Deadline to submit your completed application to the OUAC.</a:t>
            </a:r>
            <a:endParaRPr lang="en-US" dirty="0">
              <a:latin typeface="Arial"/>
              <a:cs typeface="Arial"/>
            </a:endParaRPr>
          </a:p>
          <a:p>
            <a:pPr marL="457200" lvl="3" indent="-457200" defTabSz="457200">
              <a:spcBef>
                <a:spcPct val="50000"/>
              </a:spcBef>
              <a:buFont typeface="Arial" panose="020B0604020202020204" pitchFamily="34" charset="0"/>
              <a:buChar char="•"/>
            </a:pPr>
            <a:r>
              <a:rPr lang="en-US" b="1" dirty="0">
                <a:latin typeface="Arial"/>
                <a:cs typeface="Arial"/>
              </a:rPr>
              <a:t>May </a:t>
            </a:r>
            <a:r>
              <a:rPr lang="en-US" b="1">
                <a:latin typeface="Arial"/>
                <a:cs typeface="Arial"/>
              </a:rPr>
              <a:t>28</a:t>
            </a:r>
            <a:r>
              <a:rPr lang="en-US" b="1" dirty="0">
                <a:latin typeface="Arial"/>
                <a:cs typeface="Arial"/>
              </a:rPr>
              <a:t>, 2026: </a:t>
            </a:r>
            <a:r>
              <a:rPr lang="en-US" dirty="0">
                <a:latin typeface="Arial"/>
                <a:cs typeface="Arial"/>
              </a:rPr>
              <a:t>Last day you can expect a response from an Ontario university if you applied by the January 15 deadline.</a:t>
            </a:r>
          </a:p>
          <a:p>
            <a:pPr marL="457200" lvl="3" indent="-457200" defTabSz="457200">
              <a:spcBef>
                <a:spcPct val="50000"/>
              </a:spcBef>
              <a:buFont typeface="Arial" panose="020B0604020202020204" pitchFamily="34" charset="0"/>
              <a:buChar char="•"/>
            </a:pPr>
            <a:r>
              <a:rPr lang="en-US" b="1" dirty="0">
                <a:latin typeface="Arial"/>
                <a:cs typeface="Arial"/>
              </a:rPr>
              <a:t>June 1, 2026: </a:t>
            </a:r>
            <a:r>
              <a:rPr lang="en-US" dirty="0">
                <a:latin typeface="Arial"/>
                <a:cs typeface="Arial"/>
              </a:rPr>
              <a:t>The earliest day you may be required to respond to an offer and give a financial commitment (e.g., registration or residence deposit).</a:t>
            </a:r>
            <a:endParaRPr lang="en-CA" dirty="0">
              <a:latin typeface="Arial"/>
              <a:cs typeface="Arial"/>
            </a:endParaRPr>
          </a:p>
          <a:p>
            <a:endParaRPr lang="en-CA" dirty="0"/>
          </a:p>
        </p:txBody>
      </p:sp>
    </p:spTree>
    <p:extLst>
      <p:ext uri="{BB962C8B-B14F-4D97-AF65-F5344CB8AC3E}">
        <p14:creationId xmlns:p14="http://schemas.microsoft.com/office/powerpoint/2010/main" val="259970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884B31-0CA4-9D51-C6D3-0D082C8D0677}"/>
              </a:ext>
            </a:extLst>
          </p:cNvPr>
          <p:cNvSpPr>
            <a:spLocks noGrp="1"/>
          </p:cNvSpPr>
          <p:nvPr>
            <p:ph type="title"/>
          </p:nvPr>
        </p:nvSpPr>
        <p:spPr/>
        <p:txBody>
          <a:bodyPr/>
          <a:lstStyle/>
          <a:p>
            <a:r>
              <a:rPr lang="en-US" dirty="0"/>
              <a:t>QUESTIONS?</a:t>
            </a:r>
            <a:endParaRPr lang="en-CA" dirty="0"/>
          </a:p>
        </p:txBody>
      </p:sp>
    </p:spTree>
    <p:extLst>
      <p:ext uri="{BB962C8B-B14F-4D97-AF65-F5344CB8AC3E}">
        <p14:creationId xmlns:p14="http://schemas.microsoft.com/office/powerpoint/2010/main" val="1992682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 smiling&#10;&#10;Description automatically generated">
            <a:extLst>
              <a:ext uri="{FF2B5EF4-FFF2-40B4-BE49-F238E27FC236}">
                <a16:creationId xmlns:a16="http://schemas.microsoft.com/office/drawing/2014/main" id="{C477893D-D7A6-079C-72EC-BB4F6EDF2C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046" y="1361079"/>
            <a:ext cx="7989072" cy="3535430"/>
          </a:xfrm>
          <a:prstGeom prst="rect">
            <a:avLst/>
          </a:prstGeom>
        </p:spPr>
      </p:pic>
      <p:sp>
        <p:nvSpPr>
          <p:cNvPr id="2" name="Title 1"/>
          <p:cNvSpPr>
            <a:spLocks noGrp="1"/>
          </p:cNvSpPr>
          <p:nvPr>
            <p:ph type="title"/>
          </p:nvPr>
        </p:nvSpPr>
        <p:spPr/>
        <p:txBody>
          <a:bodyPr/>
          <a:lstStyle/>
          <a:p>
            <a:r>
              <a:rPr lang="en-CA" dirty="0"/>
              <a:t>Ready to Apply! </a:t>
            </a:r>
          </a:p>
        </p:txBody>
      </p:sp>
      <p:sp>
        <p:nvSpPr>
          <p:cNvPr id="6" name="Oval 5"/>
          <p:cNvSpPr/>
          <p:nvPr/>
        </p:nvSpPr>
        <p:spPr>
          <a:xfrm>
            <a:off x="827584" y="2624194"/>
            <a:ext cx="2088232" cy="1020830"/>
          </a:xfrm>
          <a:prstGeom prst="ellipse">
            <a:avLst/>
          </a:prstGeom>
          <a:noFill/>
          <a:ln w="57150">
            <a:solidFill>
              <a:srgbClr val="F0BF5B"/>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5" name="Rectangle 4" descr="&#10;"/>
          <p:cNvSpPr/>
          <p:nvPr/>
        </p:nvSpPr>
        <p:spPr>
          <a:xfrm>
            <a:off x="3031286" y="5091804"/>
            <a:ext cx="3964592" cy="810233"/>
          </a:xfrm>
          <a:prstGeom prst="rect">
            <a:avLst/>
          </a:prstGeom>
          <a:solidFill>
            <a:schemeClr val="bg1">
              <a:lumMod val="95000"/>
            </a:schemeClr>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algn="ctr" eaLnBrk="0" hangingPunct="0">
              <a:spcBef>
                <a:spcPct val="50000"/>
              </a:spcBef>
              <a:defRPr/>
            </a:pPr>
            <a:br>
              <a:rPr lang="en-US" sz="2000" b="1" dirty="0">
                <a:solidFill>
                  <a:schemeClr val="tx2"/>
                </a:solidFill>
                <a:latin typeface="Arial" pitchFamily="34" charset="0"/>
                <a:cs typeface="Arial" pitchFamily="34" charset="0"/>
              </a:rPr>
            </a:br>
            <a:r>
              <a:rPr lang="en-US" sz="2000" dirty="0">
                <a:solidFill>
                  <a:srgbClr val="6F0621"/>
                </a:solidFill>
                <a:latin typeface="Arial" pitchFamily="34" charset="0"/>
                <a:cs typeface="Arial" pitchFamily="34" charset="0"/>
              </a:rPr>
              <a:t>Access the application at: </a:t>
            </a:r>
            <a:r>
              <a:rPr lang="en-US" sz="2000" b="1" dirty="0">
                <a:solidFill>
                  <a:srgbClr val="6F0621"/>
                </a:solidFill>
                <a:latin typeface="Arial" pitchFamily="34" charset="0"/>
                <a:cs typeface="Arial" pitchFamily="34" charset="0"/>
                <a:hlinkClick r:id="rId4">
                  <a:extLst>
                    <a:ext uri="{A12FA001-AC4F-418D-AE19-62706E023703}">
                      <ahyp:hlinkClr xmlns:ahyp="http://schemas.microsoft.com/office/drawing/2018/hyperlinkcolor" val="tx"/>
                    </a:ext>
                  </a:extLst>
                </a:hlinkClick>
              </a:rPr>
              <a:t>www.ouac.on.ca</a:t>
            </a:r>
            <a:r>
              <a:rPr lang="en-US" sz="2000" b="1" dirty="0">
                <a:solidFill>
                  <a:srgbClr val="6F0621"/>
                </a:solidFill>
                <a:latin typeface="Arial" pitchFamily="34" charset="0"/>
                <a:cs typeface="Arial" pitchFamily="34" charset="0"/>
              </a:rPr>
              <a:t>.</a:t>
            </a:r>
          </a:p>
          <a:p>
            <a:pPr algn="ctr" eaLnBrk="0" hangingPunct="0">
              <a:defRPr/>
            </a:pPr>
            <a:endParaRPr lang="en-CA"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455245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Ready to Apply!</a:t>
            </a:r>
          </a:p>
        </p:txBody>
      </p:sp>
      <p:pic>
        <p:nvPicPr>
          <p:cNvPr id="4" name="Online Media 3" title="How to Create Your OUAC Account">
            <a:hlinkClick r:id="" action="ppaction://media"/>
            <a:extLst>
              <a:ext uri="{FF2B5EF4-FFF2-40B4-BE49-F238E27FC236}">
                <a16:creationId xmlns:a16="http://schemas.microsoft.com/office/drawing/2014/main" id="{9F537619-E9EB-E3B3-A6D5-E5E62BD0E25C}"/>
              </a:ext>
            </a:extLst>
          </p:cNvPr>
          <p:cNvPicPr>
            <a:picLocks noRot="1" noChangeAspect="1"/>
          </p:cNvPicPr>
          <p:nvPr>
            <a:videoFile r:link="rId1"/>
          </p:nvPr>
        </p:nvPicPr>
        <p:blipFill>
          <a:blip r:embed="rId4"/>
          <a:stretch>
            <a:fillRect/>
          </a:stretch>
        </p:blipFill>
        <p:spPr>
          <a:xfrm>
            <a:off x="1187624" y="1273473"/>
            <a:ext cx="7631122" cy="4311054"/>
          </a:xfrm>
          <a:prstGeom prst="rect">
            <a:avLst/>
          </a:prstGeom>
        </p:spPr>
      </p:pic>
    </p:spTree>
    <p:extLst>
      <p:ext uri="{BB962C8B-B14F-4D97-AF65-F5344CB8AC3E}">
        <p14:creationId xmlns:p14="http://schemas.microsoft.com/office/powerpoint/2010/main" val="279658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Ready to Apply!</a:t>
            </a:r>
          </a:p>
        </p:txBody>
      </p:sp>
      <p:sp>
        <p:nvSpPr>
          <p:cNvPr id="4" name="TextBox 3">
            <a:extLst>
              <a:ext uri="{FF2B5EF4-FFF2-40B4-BE49-F238E27FC236}">
                <a16:creationId xmlns:a16="http://schemas.microsoft.com/office/drawing/2014/main" id="{164B4A43-DE96-4CDE-955C-E53B9AA1C4EC}"/>
              </a:ext>
            </a:extLst>
          </p:cNvPr>
          <p:cNvSpPr txBox="1"/>
          <p:nvPr/>
        </p:nvSpPr>
        <p:spPr>
          <a:xfrm>
            <a:off x="2879812" y="1417638"/>
            <a:ext cx="3384376" cy="4370427"/>
          </a:xfrm>
          <a:prstGeom prst="rect">
            <a:avLst/>
          </a:prstGeom>
          <a:noFill/>
        </p:spPr>
        <p:txBody>
          <a:bodyPr wrap="square" rtlCol="0">
            <a:spAutoFit/>
          </a:bodyPr>
          <a:lstStyle/>
          <a:p>
            <a:r>
              <a:rPr lang="en-US" sz="2000" dirty="0">
                <a:solidFill>
                  <a:srgbClr val="6F0621"/>
                </a:solidFill>
                <a:latin typeface="Arial" panose="020B0604020202020204" pitchFamily="34" charset="0"/>
                <a:cs typeface="Arial" panose="020B0604020202020204" pitchFamily="34" charset="0"/>
              </a:rPr>
              <a:t>Important notes:</a:t>
            </a:r>
          </a:p>
          <a:p>
            <a:pPr marL="285750" indent="-285750">
              <a:buFont typeface="Arial" panose="020B0604020202020204" pitchFamily="34" charset="0"/>
              <a:buChar char="•"/>
            </a:pPr>
            <a:r>
              <a:rPr lang="en-US" sz="2000" dirty="0">
                <a:solidFill>
                  <a:srgbClr val="6F0621"/>
                </a:solidFill>
                <a:latin typeface="Arial" panose="020B0604020202020204" pitchFamily="34" charset="0"/>
                <a:cs typeface="Arial" panose="020B0604020202020204" pitchFamily="34" charset="0"/>
              </a:rPr>
              <a:t>First and last name, DOB</a:t>
            </a:r>
          </a:p>
          <a:p>
            <a:pPr marL="285750" indent="-285750">
              <a:buFont typeface="Arial" panose="020B0604020202020204" pitchFamily="34" charset="0"/>
              <a:buChar char="•"/>
            </a:pPr>
            <a:r>
              <a:rPr lang="en-US" sz="2000" dirty="0">
                <a:solidFill>
                  <a:srgbClr val="6F0621"/>
                </a:solidFill>
                <a:latin typeface="Arial" panose="020B0604020202020204" pitchFamily="34" charset="0"/>
                <a:cs typeface="Arial" panose="020B0604020202020204" pitchFamily="34" charset="0"/>
              </a:rPr>
              <a:t>Your personal email</a:t>
            </a:r>
          </a:p>
          <a:p>
            <a:pPr marL="285750" indent="-285750">
              <a:buFont typeface="Arial" panose="020B0604020202020204" pitchFamily="34" charset="0"/>
              <a:buChar char="•"/>
            </a:pPr>
            <a:r>
              <a:rPr lang="en-US" sz="2000" b="1" dirty="0">
                <a:solidFill>
                  <a:srgbClr val="6F0621"/>
                </a:solidFill>
                <a:latin typeface="Arial" panose="020B0604020202020204" pitchFamily="34" charset="0"/>
                <a:cs typeface="Arial" panose="020B0604020202020204" pitchFamily="34" charset="0"/>
              </a:rPr>
              <a:t>Verify your email</a:t>
            </a:r>
            <a:endParaRPr lang="en-US" sz="2400" b="1" dirty="0">
              <a:solidFill>
                <a:srgbClr val="6F062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rgbClr val="6F0621"/>
                </a:solidFill>
                <a:latin typeface="Arial" panose="020B0604020202020204" pitchFamily="34" charset="0"/>
                <a:cs typeface="Arial" panose="020B0604020202020204" pitchFamily="34" charset="0"/>
              </a:rPr>
              <a:t>Unique username and password</a:t>
            </a:r>
          </a:p>
          <a:p>
            <a:pPr marL="285750" indent="-285750">
              <a:buFont typeface="Arial" panose="020B0604020202020204" pitchFamily="34" charset="0"/>
              <a:buChar char="•"/>
            </a:pPr>
            <a:r>
              <a:rPr lang="en-US" sz="2000" dirty="0">
                <a:solidFill>
                  <a:srgbClr val="6F0621"/>
                </a:solidFill>
                <a:latin typeface="Arial" panose="020B0604020202020204" pitchFamily="34" charset="0"/>
                <a:cs typeface="Arial" panose="020B0604020202020204" pitchFamily="34" charset="0"/>
              </a:rPr>
              <a:t>Read the Terms and Conditions</a:t>
            </a:r>
          </a:p>
          <a:p>
            <a:pPr marL="285750" indent="-285750">
              <a:buFont typeface="Arial" panose="020B0604020202020204" pitchFamily="34" charset="0"/>
              <a:buChar char="•"/>
            </a:pPr>
            <a:endParaRPr lang="en-US" sz="2000" dirty="0">
              <a:solidFill>
                <a:srgbClr val="6F062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rgbClr val="6F0621"/>
                </a:solidFill>
                <a:latin typeface="Arial" panose="020B0604020202020204" pitchFamily="34" charset="0"/>
                <a:cs typeface="Arial" panose="020B0604020202020204" pitchFamily="34" charset="0"/>
              </a:rPr>
              <a:t>Begin the “Undergraduate Application”</a:t>
            </a:r>
          </a:p>
          <a:p>
            <a:pPr marL="285750" indent="-285750">
              <a:buFont typeface="Arial" panose="020B0604020202020204" pitchFamily="34" charset="0"/>
              <a:buChar char="•"/>
            </a:pPr>
            <a:endParaRPr lang="en-US" sz="2000" dirty="0">
              <a:solidFill>
                <a:srgbClr val="6F0621"/>
              </a:solidFill>
              <a:latin typeface="Arial" panose="020B060402020202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2637673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Creating an Account For the First Time</a:t>
            </a:r>
          </a:p>
        </p:txBody>
      </p:sp>
      <p:pic>
        <p:nvPicPr>
          <p:cNvPr id="9" name="Picture 8">
            <a:extLst>
              <a:ext uri="{FF2B5EF4-FFF2-40B4-BE49-F238E27FC236}">
                <a16:creationId xmlns:a16="http://schemas.microsoft.com/office/drawing/2014/main" id="{74CC6535-8807-5B26-A684-11A85E4989CB}"/>
              </a:ext>
            </a:extLst>
          </p:cNvPr>
          <p:cNvPicPr>
            <a:picLocks noChangeAspect="1"/>
          </p:cNvPicPr>
          <p:nvPr/>
        </p:nvPicPr>
        <p:blipFill>
          <a:blip r:embed="rId3"/>
          <a:stretch>
            <a:fillRect/>
          </a:stretch>
        </p:blipFill>
        <p:spPr>
          <a:xfrm>
            <a:off x="1221438" y="1628800"/>
            <a:ext cx="7124700" cy="4086225"/>
          </a:xfrm>
          <a:prstGeom prst="rect">
            <a:avLst/>
          </a:prstGeom>
        </p:spPr>
      </p:pic>
      <p:sp>
        <p:nvSpPr>
          <p:cNvPr id="7" name="Oval 6" descr="Undergraduate application login page with the &quot;Create My OUAC Account&quot; link circled."/>
          <p:cNvSpPr/>
          <p:nvPr/>
        </p:nvSpPr>
        <p:spPr>
          <a:xfrm>
            <a:off x="5292080" y="4319933"/>
            <a:ext cx="2424311" cy="1061848"/>
          </a:xfrm>
          <a:prstGeom prst="ellipse">
            <a:avLst/>
          </a:prstGeom>
          <a:noFill/>
          <a:ln w="57150">
            <a:solidFill>
              <a:srgbClr val="F0B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7439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computer&#10;&#10;Description automatically generated">
            <a:extLst>
              <a:ext uri="{FF2B5EF4-FFF2-40B4-BE49-F238E27FC236}">
                <a16:creationId xmlns:a16="http://schemas.microsoft.com/office/drawing/2014/main" id="{C2024235-73C9-C23B-5235-6F60579C6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389927"/>
            <a:ext cx="7637613" cy="4484986"/>
          </a:xfrm>
          <a:prstGeom prst="rect">
            <a:avLst/>
          </a:prstGeom>
          <a:ln>
            <a:solidFill>
              <a:schemeClr val="tx1">
                <a:lumMod val="50000"/>
                <a:lumOff val="50000"/>
              </a:schemeClr>
            </a:solidFill>
          </a:ln>
        </p:spPr>
      </p:pic>
      <p:sp>
        <p:nvSpPr>
          <p:cNvPr id="2" name="Title 1"/>
          <p:cNvSpPr>
            <a:spLocks noGrp="1"/>
          </p:cNvSpPr>
          <p:nvPr>
            <p:ph type="title"/>
          </p:nvPr>
        </p:nvSpPr>
        <p:spPr/>
        <p:txBody>
          <a:bodyPr/>
          <a:lstStyle/>
          <a:p>
            <a:r>
              <a:rPr lang="en-CA" dirty="0"/>
              <a:t>The Hub</a:t>
            </a:r>
          </a:p>
        </p:txBody>
      </p:sp>
      <p:sp>
        <p:nvSpPr>
          <p:cNvPr id="10" name="Rectangle 9" descr="&#10;">
            <a:extLst>
              <a:ext uri="{FF2B5EF4-FFF2-40B4-BE49-F238E27FC236}">
                <a16:creationId xmlns:a16="http://schemas.microsoft.com/office/drawing/2014/main" id="{BE834301-4106-8651-C01F-B29247AC219D}"/>
              </a:ext>
            </a:extLst>
          </p:cNvPr>
          <p:cNvSpPr/>
          <p:nvPr/>
        </p:nvSpPr>
        <p:spPr>
          <a:xfrm>
            <a:off x="6372200" y="3284984"/>
            <a:ext cx="2598218" cy="2791466"/>
          </a:xfrm>
          <a:prstGeom prst="rect">
            <a:avLst/>
          </a:prstGeom>
          <a:solidFill>
            <a:schemeClr val="bg1">
              <a:lumMod val="95000"/>
            </a:schemeClr>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eaLnBrk="0" hangingPunct="0">
              <a:spcBef>
                <a:spcPct val="50000"/>
              </a:spcBef>
            </a:pPr>
            <a:r>
              <a:rPr lang="en-US" sz="2000" dirty="0">
                <a:solidFill>
                  <a:srgbClr val="6F0621"/>
                </a:solidFill>
                <a:latin typeface="Arial" panose="020B0604020202020204" pitchFamily="34" charset="0"/>
                <a:cs typeface="Arial" panose="020B0604020202020204" pitchFamily="34" charset="0"/>
              </a:rPr>
              <a:t>The Hub is where you can access the different parts of your application and your Message Centre, and find a summary of the information you have added.</a:t>
            </a:r>
          </a:p>
        </p:txBody>
      </p:sp>
      <p:sp>
        <p:nvSpPr>
          <p:cNvPr id="8" name="Arrow: Down 7">
            <a:extLst>
              <a:ext uri="{FF2B5EF4-FFF2-40B4-BE49-F238E27FC236}">
                <a16:creationId xmlns:a16="http://schemas.microsoft.com/office/drawing/2014/main" id="{608740E4-592B-1636-0261-2487148ACA88}"/>
              </a:ext>
            </a:extLst>
          </p:cNvPr>
          <p:cNvSpPr/>
          <p:nvPr/>
        </p:nvSpPr>
        <p:spPr>
          <a:xfrm>
            <a:off x="7092280" y="548680"/>
            <a:ext cx="288032" cy="841247"/>
          </a:xfrm>
          <a:prstGeom prst="down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0CEA9DF8-BBD6-433E-6636-46E349AF95FD}"/>
              </a:ext>
            </a:extLst>
          </p:cNvPr>
          <p:cNvSpPr/>
          <p:nvPr/>
        </p:nvSpPr>
        <p:spPr>
          <a:xfrm>
            <a:off x="7671309" y="541665"/>
            <a:ext cx="288032" cy="841247"/>
          </a:xfrm>
          <a:prstGeom prst="down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E1BE5233-4C8F-3B99-3EC2-EA6FCF6BD324}"/>
              </a:ext>
            </a:extLst>
          </p:cNvPr>
          <p:cNvSpPr/>
          <p:nvPr/>
        </p:nvSpPr>
        <p:spPr>
          <a:xfrm>
            <a:off x="8244408" y="541664"/>
            <a:ext cx="288032" cy="841247"/>
          </a:xfrm>
          <a:prstGeom prst="down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9C46F514-D42E-DBC2-F5F3-2288A5E5F5BB}"/>
              </a:ext>
            </a:extLst>
          </p:cNvPr>
          <p:cNvSpPr/>
          <p:nvPr/>
        </p:nvSpPr>
        <p:spPr>
          <a:xfrm>
            <a:off x="3491880" y="3008376"/>
            <a:ext cx="648072" cy="841247"/>
          </a:xfrm>
          <a:prstGeom prst="down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13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4AD89555-6FAA-91CD-6FEF-BD6985984C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458821"/>
            <a:ext cx="8113098" cy="4289461"/>
          </a:xfrm>
          <a:prstGeom prst="rect">
            <a:avLst/>
          </a:prstGeom>
          <a:ln>
            <a:solidFill>
              <a:schemeClr val="tx1">
                <a:lumMod val="50000"/>
                <a:lumOff val="50000"/>
              </a:schemeClr>
            </a:solidFill>
          </a:ln>
        </p:spPr>
      </p:pic>
      <p:sp>
        <p:nvSpPr>
          <p:cNvPr id="2" name="Title 1"/>
          <p:cNvSpPr>
            <a:spLocks noGrp="1"/>
          </p:cNvSpPr>
          <p:nvPr>
            <p:ph type="title"/>
          </p:nvPr>
        </p:nvSpPr>
        <p:spPr/>
        <p:txBody>
          <a:bodyPr/>
          <a:lstStyle/>
          <a:p>
            <a:r>
              <a:rPr lang="en-CA" dirty="0"/>
              <a:t>Welcome Page </a:t>
            </a:r>
          </a:p>
        </p:txBody>
      </p:sp>
      <p:sp>
        <p:nvSpPr>
          <p:cNvPr id="7" name="Rectangle 6" descr="&#10;"/>
          <p:cNvSpPr/>
          <p:nvPr/>
        </p:nvSpPr>
        <p:spPr>
          <a:xfrm>
            <a:off x="6468014" y="116632"/>
            <a:ext cx="2424466" cy="1296144"/>
          </a:xfrm>
          <a:prstGeom prst="rect">
            <a:avLst/>
          </a:prstGeom>
          <a:solidFill>
            <a:schemeClr val="bg1">
              <a:lumMod val="95000"/>
            </a:schemeClr>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algn="ctr" eaLnBrk="0" hangingPunct="0">
              <a:spcBef>
                <a:spcPct val="50000"/>
              </a:spcBef>
              <a:defRPr/>
            </a:pPr>
            <a:r>
              <a:rPr lang="en-US" sz="2000" dirty="0">
                <a:solidFill>
                  <a:srgbClr val="6F0621"/>
                </a:solidFill>
                <a:latin typeface="Arial" pitchFamily="34" charset="0"/>
                <a:cs typeface="Arial" pitchFamily="34" charset="0"/>
              </a:rPr>
              <a:t>Review the helpful tips on the Welcome page.</a:t>
            </a:r>
            <a:endParaRPr lang="en-CA" b="1" dirty="0">
              <a:ln w="18000">
                <a:solidFill>
                  <a:schemeClr val="accent2">
                    <a:satMod val="140000"/>
                  </a:schemeClr>
                </a:solidFill>
                <a:prstDash val="solid"/>
                <a:miter lim="800000"/>
              </a:ln>
              <a:solidFill>
                <a:srgbClr val="6F0621"/>
              </a:solidFill>
              <a:effectLst>
                <a:outerShdw blurRad="25500" dist="23000" dir="7020000" algn="tl">
                  <a:srgbClr val="000000">
                    <a:alpha val="50000"/>
                  </a:srgbClr>
                </a:outerShdw>
              </a:effectLst>
            </a:endParaRPr>
          </a:p>
        </p:txBody>
      </p:sp>
      <p:sp>
        <p:nvSpPr>
          <p:cNvPr id="5" name="Arrow: Down 4">
            <a:extLst>
              <a:ext uri="{FF2B5EF4-FFF2-40B4-BE49-F238E27FC236}">
                <a16:creationId xmlns:a16="http://schemas.microsoft.com/office/drawing/2014/main" id="{BB20B5D7-D2AF-C19C-9568-9AD59083DFC0}"/>
              </a:ext>
            </a:extLst>
          </p:cNvPr>
          <p:cNvSpPr/>
          <p:nvPr/>
        </p:nvSpPr>
        <p:spPr>
          <a:xfrm>
            <a:off x="1259632" y="1412776"/>
            <a:ext cx="912298" cy="1224136"/>
          </a:xfrm>
          <a:prstGeom prst="down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Arrow: Down 5">
            <a:extLst>
              <a:ext uri="{FF2B5EF4-FFF2-40B4-BE49-F238E27FC236}">
                <a16:creationId xmlns:a16="http://schemas.microsoft.com/office/drawing/2014/main" id="{8E948A28-79AB-25B5-6878-6ED5619C484A}"/>
              </a:ext>
            </a:extLst>
          </p:cNvPr>
          <p:cNvSpPr/>
          <p:nvPr/>
        </p:nvSpPr>
        <p:spPr>
          <a:xfrm>
            <a:off x="7764158" y="1484784"/>
            <a:ext cx="912298" cy="1224136"/>
          </a:xfrm>
          <a:prstGeom prst="down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Arrow: Down 7">
            <a:extLst>
              <a:ext uri="{FF2B5EF4-FFF2-40B4-BE49-F238E27FC236}">
                <a16:creationId xmlns:a16="http://schemas.microsoft.com/office/drawing/2014/main" id="{A90FD407-A965-DBE1-16B6-DD48009ECC39}"/>
              </a:ext>
            </a:extLst>
          </p:cNvPr>
          <p:cNvSpPr/>
          <p:nvPr/>
        </p:nvSpPr>
        <p:spPr>
          <a:xfrm rot="16200000">
            <a:off x="1991616" y="4232991"/>
            <a:ext cx="336234" cy="1224136"/>
          </a:xfrm>
          <a:prstGeom prst="down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08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7EF2E22-5A4C-81EF-9EE2-D324337C7F76}"/>
              </a:ext>
            </a:extLst>
          </p:cNvPr>
          <p:cNvSpPr txBox="1"/>
          <p:nvPr/>
        </p:nvSpPr>
        <p:spPr>
          <a:xfrm>
            <a:off x="2112690" y="428471"/>
            <a:ext cx="5622245" cy="1200329"/>
          </a:xfrm>
          <a:prstGeom prst="rect">
            <a:avLst/>
          </a:prstGeom>
          <a:noFill/>
        </p:spPr>
        <p:txBody>
          <a:bodyPr wrap="none" rtlCol="0">
            <a:spAutoFit/>
          </a:bodyPr>
          <a:lstStyle/>
          <a:p>
            <a:r>
              <a:rPr lang="en-US" sz="3600" dirty="0">
                <a:solidFill>
                  <a:srgbClr val="B14F46"/>
                </a:solidFill>
                <a:latin typeface="Arial" panose="020B0604020202020204" pitchFamily="34" charset="0"/>
                <a:cs typeface="Arial" panose="020B0604020202020204" pitchFamily="34" charset="0"/>
              </a:rPr>
              <a:t>How to Complete your </a:t>
            </a:r>
          </a:p>
          <a:p>
            <a:r>
              <a:rPr lang="en-US" sz="3600" dirty="0">
                <a:solidFill>
                  <a:srgbClr val="B14F46"/>
                </a:solidFill>
                <a:latin typeface="Arial" panose="020B0604020202020204" pitchFamily="34" charset="0"/>
                <a:cs typeface="Arial" panose="020B0604020202020204" pitchFamily="34" charset="0"/>
              </a:rPr>
              <a:t>Undergraduate Application</a:t>
            </a:r>
          </a:p>
        </p:txBody>
      </p:sp>
      <p:pic>
        <p:nvPicPr>
          <p:cNvPr id="2" name="Online Media 1" title="How to Complete Your Undergraduate Application to an Ontario University (OUAC)">
            <a:hlinkClick r:id="" action="ppaction://media"/>
            <a:extLst>
              <a:ext uri="{FF2B5EF4-FFF2-40B4-BE49-F238E27FC236}">
                <a16:creationId xmlns:a16="http://schemas.microsoft.com/office/drawing/2014/main" id="{B857F22B-FFDE-73A6-7D35-FF4FD956DFC4}"/>
              </a:ext>
            </a:extLst>
          </p:cNvPr>
          <p:cNvPicPr>
            <a:picLocks noRot="1" noChangeAspect="1"/>
          </p:cNvPicPr>
          <p:nvPr>
            <a:videoFile r:link="rId1"/>
          </p:nvPr>
        </p:nvPicPr>
        <p:blipFill>
          <a:blip r:embed="rId4"/>
          <a:stretch>
            <a:fillRect/>
          </a:stretch>
        </p:blipFill>
        <p:spPr>
          <a:xfrm>
            <a:off x="1187624" y="1628800"/>
            <a:ext cx="7758587" cy="4383063"/>
          </a:xfrm>
          <a:prstGeom prst="rect">
            <a:avLst/>
          </a:prstGeom>
        </p:spPr>
      </p:pic>
    </p:spTree>
    <p:extLst>
      <p:ext uri="{BB962C8B-B14F-4D97-AF65-F5344CB8AC3E}">
        <p14:creationId xmlns:p14="http://schemas.microsoft.com/office/powerpoint/2010/main" val="397245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1_OUAC_presentation">
  <a:themeElements>
    <a:clrScheme name="Custom 3">
      <a:dk1>
        <a:sysClr val="windowText" lastClr="000000"/>
      </a:dk1>
      <a:lt1>
        <a:sysClr val="window" lastClr="FFFFFF"/>
      </a:lt1>
      <a:dk2>
        <a:srgbClr val="651A35"/>
      </a:dk2>
      <a:lt2>
        <a:srgbClr val="EEECE1"/>
      </a:lt2>
      <a:accent1>
        <a:srgbClr val="4F81BD"/>
      </a:accent1>
      <a:accent2>
        <a:srgbClr val="C0504D"/>
      </a:accent2>
      <a:accent3>
        <a:srgbClr val="9BBB59"/>
      </a:accent3>
      <a:accent4>
        <a:srgbClr val="8064A2"/>
      </a:accent4>
      <a:accent5>
        <a:srgbClr val="4BACC6"/>
      </a:accent5>
      <a:accent6>
        <a:srgbClr val="F79646"/>
      </a:accent6>
      <a:hlink>
        <a:srgbClr val="51608C"/>
      </a:hlink>
      <a:folHlink>
        <a:srgbClr val="5160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DD3DFE640AA1499B93B45C33061FB4" ma:contentTypeVersion="38" ma:contentTypeDescription="Create a new document." ma:contentTypeScope="" ma:versionID="c521c18ff8c1fc1c244f5c01cbe118ce">
  <xsd:schema xmlns:xsd="http://www.w3.org/2001/XMLSchema" xmlns:xs="http://www.w3.org/2001/XMLSchema" xmlns:p="http://schemas.microsoft.com/office/2006/metadata/properties" xmlns:ns3="1a683ff5-d51a-49d4-b4a7-116e0f0bd65f" xmlns:ns4="48159a84-7618-45f1-a314-cb7e44bf26a2" targetNamespace="http://schemas.microsoft.com/office/2006/metadata/properties" ma:root="true" ma:fieldsID="dc67587ee3082a44f8a1a38c0015a6a9" ns3:_="" ns4:_="">
    <xsd:import namespace="1a683ff5-d51a-49d4-b4a7-116e0f0bd65f"/>
    <xsd:import namespace="48159a84-7618-45f1-a314-cb7e44bf26a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Location"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Teams_Channel_Section_Location" minOccurs="0"/>
                <xsd:element ref="ns3:MediaServiceSearchProperties" minOccurs="0"/>
                <xsd:element ref="ns3:_activity"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683ff5-d51a-49d4-b4a7-116e0f0bd65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NotebookType" ma:index="21" nillable="true" ma:displayName="Notebook Type" ma:internalName="NotebookType">
      <xsd:simpleType>
        <xsd:restriction base="dms:Text"/>
      </xsd:simpleType>
    </xsd:element>
    <xsd:element name="FolderType" ma:index="22" nillable="true" ma:displayName="Folder Type" ma:internalName="FolderType">
      <xsd:simpleType>
        <xsd:restriction base="dms:Text"/>
      </xsd:simpleType>
    </xsd:element>
    <xsd:element name="CultureName" ma:index="23" nillable="true" ma:displayName="Culture Name" ma:internalName="CultureName">
      <xsd:simpleType>
        <xsd:restriction base="dms:Text"/>
      </xsd:simpleType>
    </xsd:element>
    <xsd:element name="AppVersion" ma:index="24" nillable="true" ma:displayName="App Version" ma:internalName="AppVersion">
      <xsd:simpleType>
        <xsd:restriction base="dms:Text"/>
      </xsd:simpleType>
    </xsd:element>
    <xsd:element name="TeamsChannelId" ma:index="25" nillable="true" ma:displayName="Teams Channel Id" ma:internalName="TeamsChannelId">
      <xsd:simpleType>
        <xsd:restriction base="dms:Text"/>
      </xsd:simpleType>
    </xsd:element>
    <xsd:element name="Owner" ma:index="26"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7" nillable="true" ma:displayName="Math Settings" ma:internalName="Math_Settings">
      <xsd:simpleType>
        <xsd:restriction base="dms:Text"/>
      </xsd:simpleType>
    </xsd:element>
    <xsd:element name="DefaultSectionNames" ma:index="28" nillable="true" ma:displayName="Default Section Names" ma:internalName="DefaultSectionNames">
      <xsd:simpleType>
        <xsd:restriction base="dms:Note">
          <xsd:maxLength value="255"/>
        </xsd:restriction>
      </xsd:simpleType>
    </xsd:element>
    <xsd:element name="Templates" ma:index="29" nillable="true" ma:displayName="Templates" ma:internalName="Templates">
      <xsd:simpleType>
        <xsd:restriction base="dms:Note">
          <xsd:maxLength value="255"/>
        </xsd:restriction>
      </xsd:simpleType>
    </xsd:element>
    <xsd:element name="Teachers" ma:index="3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3" nillable="true" ma:displayName="Distribution Groups" ma:internalName="Distribution_Groups">
      <xsd:simpleType>
        <xsd:restriction base="dms:Note">
          <xsd:maxLength value="255"/>
        </xsd:restriction>
      </xsd:simpleType>
    </xsd:element>
    <xsd:element name="LMS_Mappings" ma:index="34" nillable="true" ma:displayName="LMS Mappings" ma:internalName="LMS_Mappings">
      <xsd:simpleType>
        <xsd:restriction base="dms:Note">
          <xsd:maxLength value="255"/>
        </xsd:restriction>
      </xsd:simpleType>
    </xsd:element>
    <xsd:element name="Invited_Teachers" ma:index="35" nillable="true" ma:displayName="Invited Teachers" ma:internalName="Invited_Teachers">
      <xsd:simpleType>
        <xsd:restriction base="dms:Note">
          <xsd:maxLength value="255"/>
        </xsd:restriction>
      </xsd:simpleType>
    </xsd:element>
    <xsd:element name="Invited_Students" ma:index="36" nillable="true" ma:displayName="Invited Students" ma:internalName="Invited_Students">
      <xsd:simpleType>
        <xsd:restriction base="dms:Note">
          <xsd:maxLength value="255"/>
        </xsd:restriction>
      </xsd:simpleType>
    </xsd:element>
    <xsd:element name="Self_Registration_Enabled" ma:index="37" nillable="true" ma:displayName="Self Registration Enabled" ma:internalName="Self_Registration_Enabled">
      <xsd:simpleType>
        <xsd:restriction base="dms:Boolean"/>
      </xsd:simpleType>
    </xsd:element>
    <xsd:element name="Has_Teacher_Only_SectionGroup" ma:index="38" nillable="true" ma:displayName="Has Teacher Only SectionGroup" ma:internalName="Has_Teacher_Only_SectionGroup">
      <xsd:simpleType>
        <xsd:restriction base="dms:Boolean"/>
      </xsd:simpleType>
    </xsd:element>
    <xsd:element name="Is_Collaboration_Space_Locked" ma:index="39" nillable="true" ma:displayName="Is Collaboration Space Locked" ma:internalName="Is_Collaboration_Space_Locked">
      <xsd:simpleType>
        <xsd:restriction base="dms:Boolean"/>
      </xsd:simpleType>
    </xsd:element>
    <xsd:element name="IsNotebookLocked" ma:index="40" nillable="true" ma:displayName="Is Notebook Locked" ma:internalName="IsNotebookLocked">
      <xsd:simpleType>
        <xsd:restriction base="dms:Boolean"/>
      </xsd:simpleType>
    </xsd:element>
    <xsd:element name="Teams_Channel_Section_Location" ma:index="41" nillable="true" ma:displayName="Teams Channel Section Location" ma:internalName="Teams_Channel_Section_Location">
      <xsd:simpleType>
        <xsd:restriction base="dms:Text"/>
      </xsd:simpleType>
    </xsd:element>
    <xsd:element name="MediaServiceSearchProperties" ma:index="42" nillable="true" ma:displayName="MediaServiceSearchProperties" ma:hidden="true" ma:internalName="MediaServiceSearchProperties" ma:readOnly="true">
      <xsd:simpleType>
        <xsd:restriction base="dms:Note"/>
      </xsd:simpleType>
    </xsd:element>
    <xsd:element name="_activity" ma:index="43" nillable="true" ma:displayName="_activity" ma:hidden="true" ma:internalName="_activity">
      <xsd:simpleType>
        <xsd:restriction base="dms:Note"/>
      </xsd:simpleType>
    </xsd:element>
    <xsd:element name="MediaLengthInSeconds" ma:index="44" nillable="true" ma:displayName="MediaLengthInSeconds" ma:hidden="true" ma:internalName="MediaLengthInSeconds" ma:readOnly="true">
      <xsd:simpleType>
        <xsd:restriction base="dms:Unknown"/>
      </xsd:simpleType>
    </xsd:element>
    <xsd:element name="MediaServiceObjectDetectorVersions" ma:index="4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159a84-7618-45f1-a314-cb7e44bf26a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faultSectionNames xmlns="1a683ff5-d51a-49d4-b4a7-116e0f0bd65f" xsi:nil="true"/>
    <AppVersion xmlns="1a683ff5-d51a-49d4-b4a7-116e0f0bd65f" xsi:nil="true"/>
    <Invited_Teachers xmlns="1a683ff5-d51a-49d4-b4a7-116e0f0bd65f" xsi:nil="true"/>
    <Teachers xmlns="1a683ff5-d51a-49d4-b4a7-116e0f0bd65f">
      <UserInfo>
        <DisplayName/>
        <AccountId xsi:nil="true"/>
        <AccountType/>
      </UserInfo>
    </Teachers>
    <Templates xmlns="1a683ff5-d51a-49d4-b4a7-116e0f0bd65f" xsi:nil="true"/>
    <Self_Registration_Enabled xmlns="1a683ff5-d51a-49d4-b4a7-116e0f0bd65f" xsi:nil="true"/>
    <Teams_Channel_Section_Location xmlns="1a683ff5-d51a-49d4-b4a7-116e0f0bd65f" xsi:nil="true"/>
    <CultureName xmlns="1a683ff5-d51a-49d4-b4a7-116e0f0bd65f" xsi:nil="true"/>
    <LMS_Mappings xmlns="1a683ff5-d51a-49d4-b4a7-116e0f0bd65f" xsi:nil="true"/>
    <FolderType xmlns="1a683ff5-d51a-49d4-b4a7-116e0f0bd65f" xsi:nil="true"/>
    <Owner xmlns="1a683ff5-d51a-49d4-b4a7-116e0f0bd65f">
      <UserInfo>
        <DisplayName/>
        <AccountId xsi:nil="true"/>
        <AccountType/>
      </UserInfo>
    </Owner>
    <Student_Groups xmlns="1a683ff5-d51a-49d4-b4a7-116e0f0bd65f">
      <UserInfo>
        <DisplayName/>
        <AccountId xsi:nil="true"/>
        <AccountType/>
      </UserInfo>
    </Student_Groups>
    <TeamsChannelId xmlns="1a683ff5-d51a-49d4-b4a7-116e0f0bd65f" xsi:nil="true"/>
    <NotebookType xmlns="1a683ff5-d51a-49d4-b4a7-116e0f0bd65f" xsi:nil="true"/>
    <Students xmlns="1a683ff5-d51a-49d4-b4a7-116e0f0bd65f">
      <UserInfo>
        <DisplayName/>
        <AccountId xsi:nil="true"/>
        <AccountType/>
      </UserInfo>
    </Students>
    <Is_Collaboration_Space_Locked xmlns="1a683ff5-d51a-49d4-b4a7-116e0f0bd65f" xsi:nil="true"/>
    <_activity xmlns="1a683ff5-d51a-49d4-b4a7-116e0f0bd65f" xsi:nil="true"/>
    <Invited_Students xmlns="1a683ff5-d51a-49d4-b4a7-116e0f0bd65f" xsi:nil="true"/>
    <IsNotebookLocked xmlns="1a683ff5-d51a-49d4-b4a7-116e0f0bd65f" xsi:nil="true"/>
    <Distribution_Groups xmlns="1a683ff5-d51a-49d4-b4a7-116e0f0bd65f" xsi:nil="true"/>
    <Math_Settings xmlns="1a683ff5-d51a-49d4-b4a7-116e0f0bd65f" xsi:nil="true"/>
    <Has_Teacher_Only_SectionGroup xmlns="1a683ff5-d51a-49d4-b4a7-116e0f0bd65f" xsi:nil="true"/>
  </documentManagement>
</p:properties>
</file>

<file path=customXml/itemProps1.xml><?xml version="1.0" encoding="utf-8"?>
<ds:datastoreItem xmlns:ds="http://schemas.openxmlformats.org/officeDocument/2006/customXml" ds:itemID="{67A9E894-5A2B-4492-B4A6-FF990DECC47F}">
  <ds:schemaRefs>
    <ds:schemaRef ds:uri="http://schemas.microsoft.com/sharepoint/v3/contenttype/forms"/>
  </ds:schemaRefs>
</ds:datastoreItem>
</file>

<file path=customXml/itemProps2.xml><?xml version="1.0" encoding="utf-8"?>
<ds:datastoreItem xmlns:ds="http://schemas.openxmlformats.org/officeDocument/2006/customXml" ds:itemID="{C068389D-C2D9-41BC-9490-73547BEE61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683ff5-d51a-49d4-b4a7-116e0f0bd65f"/>
    <ds:schemaRef ds:uri="48159a84-7618-45f1-a314-cb7e44bf26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938294-8311-4099-9C17-8DCEF0E8F816}">
  <ds:schemaRefs>
    <ds:schemaRef ds:uri="http://purl.org/dc/terms/"/>
    <ds:schemaRef ds:uri="http://schemas.openxmlformats.org/package/2006/metadata/core-properties"/>
    <ds:schemaRef ds:uri="http://schemas.microsoft.com/office/2006/documentManagement/types"/>
    <ds:schemaRef ds:uri="http://purl.org/dc/elements/1.1/"/>
    <ds:schemaRef ds:uri="48159a84-7618-45f1-a314-cb7e44bf26a2"/>
    <ds:schemaRef ds:uri="http://schemas.microsoft.com/office/infopath/2007/PartnerControls"/>
    <ds:schemaRef ds:uri="1a683ff5-d51a-49d4-b4a7-116e0f0bd65f"/>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4357</TotalTime>
  <Words>2147</Words>
  <Application>Microsoft Office PowerPoint</Application>
  <PresentationFormat>On-screen Show (4:3)</PresentationFormat>
  <Paragraphs>179</Paragraphs>
  <Slides>27</Slides>
  <Notes>24</Notes>
  <HiddenSlides>0</HiddenSlides>
  <MMClips>2</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1_OUAC_presentation</vt:lpstr>
      <vt:lpstr>Applying to  Ontario’s Universities</vt:lpstr>
      <vt:lpstr> What do you need to Apply?</vt:lpstr>
      <vt:lpstr>Ready to Apply! </vt:lpstr>
      <vt:lpstr>Ready to Apply!</vt:lpstr>
      <vt:lpstr>Ready to Apply!</vt:lpstr>
      <vt:lpstr>Creating an Account For the First Time</vt:lpstr>
      <vt:lpstr>The Hub</vt:lpstr>
      <vt:lpstr>Welcome Page </vt:lpstr>
      <vt:lpstr>PowerPoint Presentation</vt:lpstr>
      <vt:lpstr>Navigating the Application</vt:lpstr>
      <vt:lpstr>My Personal Details</vt:lpstr>
      <vt:lpstr>My Background – Education</vt:lpstr>
      <vt:lpstr>My Background – Education</vt:lpstr>
      <vt:lpstr>My Background – Tell Us More</vt:lpstr>
      <vt:lpstr>My Choices</vt:lpstr>
      <vt:lpstr>After You Have Selected a Program</vt:lpstr>
      <vt:lpstr>Order Your Choices</vt:lpstr>
      <vt:lpstr>Academic Information</vt:lpstr>
      <vt:lpstr>Document Upload</vt:lpstr>
      <vt:lpstr>Fees</vt:lpstr>
      <vt:lpstr>Fees</vt:lpstr>
      <vt:lpstr>Review and Payment</vt:lpstr>
      <vt:lpstr>Paying for Your Application</vt:lpstr>
      <vt:lpstr>Submitting Your Application</vt:lpstr>
      <vt:lpstr>Your “To Do” list</vt:lpstr>
      <vt:lpstr>Mark Your Calendar!</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to Ontario's Universities: 101 Application for Ontario High School Students</dc:title>
  <dc:creator>Ontario Universities' Application Centre</dc:creator>
  <cp:lastModifiedBy>Montesi, Gabriel</cp:lastModifiedBy>
  <cp:revision>265</cp:revision>
  <cp:lastPrinted>2018-10-16T13:56:20Z</cp:lastPrinted>
  <dcterms:created xsi:type="dcterms:W3CDTF">2013-02-20T21:35:10Z</dcterms:created>
  <dcterms:modified xsi:type="dcterms:W3CDTF">2025-10-15T18:07:56Z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0x010100DFDD3DFE640AA1499B93B45C33061FB4</vt:lpwstr>
  </property>
</Properties>
</file>